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62" r:id="rId4"/>
    <p:sldId id="259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61" r:id="rId1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6142D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136" autoAdjust="0"/>
  </p:normalViewPr>
  <p:slideViewPr>
    <p:cSldViewPr snapToGrid="0" snapToObjects="1">
      <p:cViewPr varScale="1">
        <p:scale>
          <a:sx n="78" d="100"/>
          <a:sy n="78" d="100"/>
        </p:scale>
        <p:origin x="-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1F515-B293-7546-B63E-7036B8267DC4}" type="datetimeFigureOut">
              <a:rPr lang="fr-FR" smtClean="0"/>
              <a:t>08/06/15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C7E4A-1CCA-474D-888F-3164DB425AA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1334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C0AB2-3D24-FD41-8FA0-71EBD986F6C2}" type="datetimeFigureOut">
              <a:rPr lang="fr-FR" smtClean="0"/>
              <a:t>08/06/15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42762-071D-7F4A-8F99-1AED4A494D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2427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do people choose to study in France?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42762-071D-7F4A-8F99-1AED4A494D1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046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website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baseline="0" dirty="0" smtClean="0"/>
              <a:t> in French. So I </a:t>
            </a:r>
            <a:r>
              <a:rPr lang="fr-FR" baseline="0" dirty="0" err="1" smtClean="0"/>
              <a:t>guess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figured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out by </a:t>
            </a:r>
            <a:r>
              <a:rPr lang="fr-FR" baseline="0" dirty="0" err="1" smtClean="0"/>
              <a:t>now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Universities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pretty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much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exclusively</a:t>
            </a:r>
            <a:r>
              <a:rPr lang="fr-FR" baseline="0" dirty="0" smtClean="0"/>
              <a:t> use French as the </a:t>
            </a:r>
            <a:r>
              <a:rPr lang="fr-FR" baseline="0" dirty="0" err="1" smtClean="0"/>
              <a:t>language</a:t>
            </a:r>
            <a:r>
              <a:rPr lang="fr-FR" baseline="0" dirty="0" smtClean="0"/>
              <a:t> of instruction. As part of </a:t>
            </a:r>
            <a:r>
              <a:rPr lang="fr-FR" baseline="0" dirty="0" err="1" smtClean="0"/>
              <a:t>their</a:t>
            </a:r>
            <a:r>
              <a:rPr lang="fr-FR" baseline="0" dirty="0" smtClean="0"/>
              <a:t> application </a:t>
            </a:r>
            <a:r>
              <a:rPr lang="fr-FR" baseline="0" dirty="0" err="1" smtClean="0"/>
              <a:t>students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provide</a:t>
            </a:r>
            <a:r>
              <a:rPr lang="fr-FR" baseline="0" dirty="0" smtClean="0"/>
              <a:t> a DELF or DALF </a:t>
            </a:r>
            <a:r>
              <a:rPr lang="fr-FR" baseline="0" dirty="0" err="1" smtClean="0"/>
              <a:t>certificate</a:t>
            </a:r>
            <a:r>
              <a:rPr lang="fr-FR" baseline="0" dirty="0" smtClean="0"/>
              <a:t> as </a:t>
            </a:r>
            <a:r>
              <a:rPr lang="fr-FR" baseline="0" dirty="0" err="1" smtClean="0"/>
              <a:t>evidence</a:t>
            </a:r>
            <a:r>
              <a:rPr lang="fr-FR" baseline="0" dirty="0" smtClean="0"/>
              <a:t> of the French </a:t>
            </a:r>
            <a:r>
              <a:rPr lang="fr-FR" baseline="0" dirty="0" err="1" smtClean="0"/>
              <a:t>language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ability</a:t>
            </a:r>
            <a:r>
              <a:rPr lang="fr-FR" baseline="0" dirty="0" smtClean="0"/>
              <a:t>. The </a:t>
            </a:r>
            <a:r>
              <a:rPr lang="fr-FR" baseline="0" dirty="0" err="1" smtClean="0"/>
              <a:t>process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begins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January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prior</a:t>
            </a:r>
            <a:r>
              <a:rPr lang="fr-FR" baseline="0" dirty="0" smtClean="0"/>
              <a:t> to publication of </a:t>
            </a:r>
            <a:r>
              <a:rPr lang="fr-FR" baseline="0" dirty="0" err="1" smtClean="0"/>
              <a:t>leaving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cert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results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Offers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therefore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conditional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obtaining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certificate</a:t>
            </a:r>
            <a:r>
              <a:rPr lang="fr-FR" baseline="0" dirty="0" smtClean="0"/>
              <a:t> but not on </a:t>
            </a:r>
            <a:r>
              <a:rPr lang="fr-FR" baseline="0" dirty="0" err="1" smtClean="0"/>
              <a:t>particular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results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provided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level</a:t>
            </a:r>
            <a:r>
              <a:rPr lang="fr-FR" baseline="0" dirty="0" smtClean="0"/>
              <a:t> of french </a:t>
            </a:r>
            <a:r>
              <a:rPr lang="fr-FR" baseline="0" dirty="0" err="1" smtClean="0"/>
              <a:t>meets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requirement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Some</a:t>
            </a:r>
            <a:r>
              <a:rPr lang="fr-FR" baseline="0" dirty="0" smtClean="0"/>
              <a:t> courses for </a:t>
            </a:r>
            <a:r>
              <a:rPr lang="fr-FR" baseline="0" dirty="0" err="1" smtClean="0"/>
              <a:t>example</a:t>
            </a:r>
            <a:r>
              <a:rPr lang="fr-FR" baseline="0" dirty="0" smtClean="0"/>
              <a:t> pure maths </a:t>
            </a:r>
            <a:r>
              <a:rPr lang="fr-FR" baseline="0" dirty="0" err="1" smtClean="0"/>
              <a:t>would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naturally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expect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see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previous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study</a:t>
            </a:r>
            <a:r>
              <a:rPr lang="fr-FR" baseline="0" dirty="0" smtClean="0"/>
              <a:t> of maths.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For Grande Ecoles t</a:t>
            </a:r>
            <a:r>
              <a:rPr lang="fr-FR" dirty="0" smtClean="0"/>
              <a:t>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blunt</a:t>
            </a:r>
            <a:r>
              <a:rPr lang="fr-FR" dirty="0" smtClean="0"/>
              <a:t> </a:t>
            </a:r>
            <a:r>
              <a:rPr lang="fr-FR" dirty="0" err="1" smtClean="0"/>
              <a:t>forget</a:t>
            </a:r>
            <a:r>
              <a:rPr lang="fr-FR" dirty="0" smtClean="0"/>
              <a:t> the </a:t>
            </a:r>
            <a:r>
              <a:rPr lang="fr-FR" dirty="0" err="1" smtClean="0"/>
              <a:t>comptetive</a:t>
            </a:r>
            <a:r>
              <a:rPr lang="fr-FR" baseline="0" dirty="0" smtClean="0"/>
              <a:t> exam route. This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nigh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inachievable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any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student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not fluent in French and an all </a:t>
            </a:r>
            <a:r>
              <a:rPr lang="fr-FR" baseline="0" dirty="0" err="1" smtClean="0"/>
              <a:t>rounder</a:t>
            </a:r>
            <a:r>
              <a:rPr lang="fr-FR" baseline="0" dirty="0" smtClean="0"/>
              <a:t> in sciences and </a:t>
            </a:r>
            <a:r>
              <a:rPr lang="fr-FR" baseline="0" dirty="0" err="1" smtClean="0"/>
              <a:t>humanities</a:t>
            </a:r>
            <a:r>
              <a:rPr lang="fr-FR" baseline="0" dirty="0" smtClean="0"/>
              <a:t>.</a:t>
            </a:r>
            <a:endParaRPr lang="fr-FR" dirty="0" smtClean="0"/>
          </a:p>
          <a:p>
            <a:endParaRPr lang="fr-FR" dirty="0" smtClean="0"/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42762-071D-7F4A-8F99-1AED4A494D1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122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website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baseline="0" dirty="0" smtClean="0"/>
              <a:t> in French. So I </a:t>
            </a:r>
            <a:r>
              <a:rPr lang="fr-FR" baseline="0" dirty="0" err="1" smtClean="0"/>
              <a:t>guess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figured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out by </a:t>
            </a:r>
            <a:r>
              <a:rPr lang="fr-FR" baseline="0" dirty="0" err="1" smtClean="0"/>
              <a:t>now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Universities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pretty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much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exclusively</a:t>
            </a:r>
            <a:r>
              <a:rPr lang="fr-FR" baseline="0" dirty="0" smtClean="0"/>
              <a:t> use French as the </a:t>
            </a:r>
            <a:r>
              <a:rPr lang="fr-FR" baseline="0" dirty="0" err="1" smtClean="0"/>
              <a:t>language</a:t>
            </a:r>
            <a:r>
              <a:rPr lang="fr-FR" baseline="0" dirty="0" smtClean="0"/>
              <a:t> of instruction. As part of </a:t>
            </a:r>
            <a:r>
              <a:rPr lang="fr-FR" baseline="0" dirty="0" err="1" smtClean="0"/>
              <a:t>their</a:t>
            </a:r>
            <a:r>
              <a:rPr lang="fr-FR" baseline="0" dirty="0" smtClean="0"/>
              <a:t> application </a:t>
            </a:r>
            <a:r>
              <a:rPr lang="fr-FR" baseline="0" dirty="0" err="1" smtClean="0"/>
              <a:t>students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provide</a:t>
            </a:r>
            <a:r>
              <a:rPr lang="fr-FR" baseline="0" dirty="0" smtClean="0"/>
              <a:t> a DELF or DALF </a:t>
            </a:r>
            <a:r>
              <a:rPr lang="fr-FR" baseline="0" dirty="0" err="1" smtClean="0"/>
              <a:t>certificate</a:t>
            </a:r>
            <a:r>
              <a:rPr lang="fr-FR" baseline="0" dirty="0" smtClean="0"/>
              <a:t> as </a:t>
            </a:r>
            <a:r>
              <a:rPr lang="fr-FR" baseline="0" dirty="0" err="1" smtClean="0"/>
              <a:t>evidence</a:t>
            </a:r>
            <a:r>
              <a:rPr lang="fr-FR" baseline="0" dirty="0" smtClean="0"/>
              <a:t> of the French </a:t>
            </a:r>
            <a:r>
              <a:rPr lang="fr-FR" baseline="0" dirty="0" err="1" smtClean="0"/>
              <a:t>language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ability</a:t>
            </a:r>
            <a:r>
              <a:rPr lang="fr-FR" baseline="0" dirty="0" smtClean="0"/>
              <a:t>. The </a:t>
            </a:r>
            <a:r>
              <a:rPr lang="fr-FR" baseline="0" dirty="0" err="1" smtClean="0"/>
              <a:t>process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begins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January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prior</a:t>
            </a:r>
            <a:r>
              <a:rPr lang="fr-FR" baseline="0" dirty="0" smtClean="0"/>
              <a:t> to publication of </a:t>
            </a:r>
            <a:r>
              <a:rPr lang="fr-FR" baseline="0" dirty="0" err="1" smtClean="0"/>
              <a:t>leaving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cert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results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Offers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therefore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conditional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obtaining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certificate</a:t>
            </a:r>
            <a:r>
              <a:rPr lang="fr-FR" baseline="0" dirty="0" smtClean="0"/>
              <a:t> but not on </a:t>
            </a:r>
            <a:r>
              <a:rPr lang="fr-FR" baseline="0" dirty="0" err="1" smtClean="0"/>
              <a:t>particular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results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provided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level</a:t>
            </a:r>
            <a:r>
              <a:rPr lang="fr-FR" baseline="0" dirty="0" smtClean="0"/>
              <a:t> of french </a:t>
            </a:r>
            <a:r>
              <a:rPr lang="fr-FR" baseline="0" dirty="0" err="1" smtClean="0"/>
              <a:t>meets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requirement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Some</a:t>
            </a:r>
            <a:r>
              <a:rPr lang="fr-FR" baseline="0" dirty="0" smtClean="0"/>
              <a:t> courses for </a:t>
            </a:r>
            <a:r>
              <a:rPr lang="fr-FR" baseline="0" dirty="0" err="1" smtClean="0"/>
              <a:t>example</a:t>
            </a:r>
            <a:r>
              <a:rPr lang="fr-FR" baseline="0" dirty="0" smtClean="0"/>
              <a:t> pure maths </a:t>
            </a:r>
            <a:r>
              <a:rPr lang="fr-FR" baseline="0" dirty="0" err="1" smtClean="0"/>
              <a:t>would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naturally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expect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see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previous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study</a:t>
            </a:r>
            <a:r>
              <a:rPr lang="fr-FR" baseline="0" dirty="0" smtClean="0"/>
              <a:t> of maths.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For Grande Ecoles t</a:t>
            </a:r>
            <a:r>
              <a:rPr lang="fr-FR" dirty="0" smtClean="0"/>
              <a:t>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blunt</a:t>
            </a:r>
            <a:r>
              <a:rPr lang="fr-FR" dirty="0" smtClean="0"/>
              <a:t> </a:t>
            </a:r>
            <a:r>
              <a:rPr lang="fr-FR" dirty="0" err="1" smtClean="0"/>
              <a:t>forget</a:t>
            </a:r>
            <a:r>
              <a:rPr lang="fr-FR" dirty="0" smtClean="0"/>
              <a:t> the </a:t>
            </a:r>
            <a:r>
              <a:rPr lang="fr-FR" dirty="0" err="1" smtClean="0"/>
              <a:t>comptetive</a:t>
            </a:r>
            <a:r>
              <a:rPr lang="fr-FR" baseline="0" dirty="0" smtClean="0"/>
              <a:t> exam route. This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nigh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inachievable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any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student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not fluent in French and an all </a:t>
            </a:r>
            <a:r>
              <a:rPr lang="fr-FR" baseline="0" dirty="0" err="1" smtClean="0"/>
              <a:t>rounder</a:t>
            </a:r>
            <a:r>
              <a:rPr lang="fr-FR" baseline="0" dirty="0" smtClean="0"/>
              <a:t> in sciences and </a:t>
            </a:r>
            <a:r>
              <a:rPr lang="fr-FR" baseline="0" dirty="0" err="1" smtClean="0"/>
              <a:t>humanities</a:t>
            </a:r>
            <a:r>
              <a:rPr lang="fr-FR" baseline="0" dirty="0" smtClean="0"/>
              <a:t>.</a:t>
            </a:r>
            <a:endParaRPr lang="fr-FR" dirty="0" smtClean="0"/>
          </a:p>
          <a:p>
            <a:endParaRPr lang="fr-FR" dirty="0" smtClean="0"/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42762-071D-7F4A-8F99-1AED4A494D1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122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PARIS</a:t>
            </a:r>
            <a:r>
              <a:rPr lang="en-GB" baseline="0" dirty="0" smtClean="0"/>
              <a:t> RANKED TOP STUDENT CITY BY QS.</a:t>
            </a:r>
            <a:endParaRPr lang="en-GB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French institutions figure prominently in the international</a:t>
            </a:r>
            <a:r>
              <a:rPr lang="en-GB" baseline="0" dirty="0" smtClean="0"/>
              <a:t> rankings. Education accounts for the largest proportion of central </a:t>
            </a:r>
            <a:r>
              <a:rPr lang="en-GB" baseline="0" dirty="0" err="1" smtClean="0"/>
              <a:t>govt</a:t>
            </a:r>
            <a:r>
              <a:rPr lang="en-GB" baseline="0" dirty="0" smtClean="0"/>
              <a:t> spending. France has very long history in higher education – the Sorbonne was founded in the mid 13</a:t>
            </a:r>
            <a:r>
              <a:rPr lang="en-GB" baseline="30000" dirty="0" smtClean="0"/>
              <a:t>th</a:t>
            </a:r>
            <a:r>
              <a:rPr lang="en-GB" baseline="0" dirty="0" smtClean="0"/>
              <a:t> century.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Every year almost 300,000 international students (incl. 25,000 doctoral students) choose to study in France – that’s 12% of the student body, and ranks France fourth in the world after USA, UK and Australia. In the last 10 years the number of international students has risen by 75%.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France is a relatively large country of immense geographic variety. Its health-care and transportation systems are second to none. Many of France's institutions of higher education are found in city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centers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immediate proximity to the vibrant social and cultural life of French cities. 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France still has one of the worlds largest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economies. The boat is still out as to whether or not it is ranked 5</a:t>
            </a:r>
            <a:r>
              <a:rPr lang="en-GB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6</a:t>
            </a:r>
            <a:r>
              <a:rPr lang="en-GB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But the economy is varied with luxury,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agri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aerospace, automobiles, and electronics some of the strongest sectors.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Yet another French paradox – one of the best systems of higher education in the world is also one of the most accessible.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Public university fees range from 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€190 to 600 per year. </a:t>
            </a:r>
            <a:r>
              <a:rPr lang="en-GB" baseline="0" dirty="0" smtClean="0"/>
              <a:t>International and domestic students are treated equally at public universities. They pay the same fees and health insurance costs etc.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France spends about €23 billion annually on higher education. Financing for higher education is predominantly public (87%). France's spending for higher education represents an investment of about €10,800 per student, including international students. 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42762-071D-7F4A-8F99-1AED4A494D1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918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More concretely,</a:t>
            </a:r>
            <a:r>
              <a:rPr lang="en-GB" baseline="0" noProof="0" dirty="0" smtClean="0"/>
              <a:t> what does </a:t>
            </a:r>
            <a:r>
              <a:rPr lang="en-GB" baseline="0" noProof="0" dirty="0" err="1" smtClean="0"/>
              <a:t>studyingin</a:t>
            </a:r>
            <a:r>
              <a:rPr lang="en-GB" baseline="0" noProof="0" dirty="0" smtClean="0"/>
              <a:t>  France look like. Here is where the ever present, intricately layered French bureaucratic system can be identified. So what is this great divide this slide mentions? Basically there are two </a:t>
            </a:r>
            <a:r>
              <a:rPr lang="en-GB" baseline="0" noProof="0" dirty="0" err="1" smtClean="0"/>
              <a:t>parallell</a:t>
            </a:r>
            <a:r>
              <a:rPr lang="en-GB" baseline="0" noProof="0" dirty="0" smtClean="0"/>
              <a:t> streams of higher education in France. Universities and Grande </a:t>
            </a:r>
            <a:r>
              <a:rPr lang="en-GB" baseline="0" noProof="0" dirty="0" err="1" smtClean="0"/>
              <a:t>Ecoles</a:t>
            </a:r>
            <a:r>
              <a:rPr lang="en-GB" baseline="0" noProof="0" dirty="0" smtClean="0"/>
              <a:t>. Don’t let the name fool you, a closer translation of Grande </a:t>
            </a:r>
            <a:r>
              <a:rPr lang="en-GB" baseline="0" noProof="0" dirty="0" err="1" smtClean="0"/>
              <a:t>Ecoles</a:t>
            </a:r>
            <a:r>
              <a:rPr lang="en-GB" baseline="0" noProof="0" dirty="0" smtClean="0"/>
              <a:t> would be elite schools rather than big school. As you can see there are some big differences. Let’s take a closer look at Universities.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42762-071D-7F4A-8F99-1AED4A494D1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122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err="1" smtClean="0"/>
              <a:t>Universities</a:t>
            </a:r>
            <a:r>
              <a:rPr lang="fr-FR" baseline="0" dirty="0" smtClean="0"/>
              <a:t> are the </a:t>
            </a:r>
            <a:r>
              <a:rPr lang="fr-FR" baseline="0" dirty="0" err="1" smtClean="0"/>
              <a:t>cheapest</a:t>
            </a:r>
            <a:r>
              <a:rPr lang="fr-FR" baseline="0" dirty="0" smtClean="0"/>
              <a:t> option for </a:t>
            </a:r>
            <a:r>
              <a:rPr lang="fr-FR" baseline="0" dirty="0" err="1" smtClean="0"/>
              <a:t>high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school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students</a:t>
            </a:r>
            <a:r>
              <a:rPr lang="fr-FR" baseline="0" dirty="0" smtClean="0"/>
              <a:t>. The </a:t>
            </a:r>
            <a:r>
              <a:rPr lang="fr-FR" baseline="0" dirty="0" err="1" smtClean="0"/>
              <a:t>only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selection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allowed</a:t>
            </a:r>
            <a:r>
              <a:rPr lang="fr-FR" baseline="0" dirty="0" smtClean="0"/>
              <a:t> to carry out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based</a:t>
            </a:r>
            <a:r>
              <a:rPr lang="fr-FR" baseline="0" dirty="0" smtClean="0"/>
              <a:t> on the obtention of the </a:t>
            </a:r>
            <a:r>
              <a:rPr lang="fr-FR" baseline="0" dirty="0" err="1" smtClean="0"/>
              <a:t>high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school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diploma</a:t>
            </a:r>
            <a:r>
              <a:rPr lang="fr-FR" baseline="0" dirty="0" smtClean="0"/>
              <a:t> or the </a:t>
            </a:r>
            <a:r>
              <a:rPr lang="fr-FR" baseline="0" dirty="0" err="1" smtClean="0"/>
              <a:t>baccalaureat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Despite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may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heard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easier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obtain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. The </a:t>
            </a:r>
            <a:r>
              <a:rPr lang="fr-FR" baseline="0" dirty="0" err="1" smtClean="0"/>
              <a:t>only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other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criteria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geographic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proximity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their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university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choice</a:t>
            </a:r>
            <a:r>
              <a:rPr lang="fr-FR" baseline="0" dirty="0" smtClean="0"/>
              <a:t>. So how do </a:t>
            </a:r>
            <a:r>
              <a:rPr lang="fr-FR" baseline="0" dirty="0" err="1" smtClean="0"/>
              <a:t>Universities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maintain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high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results</a:t>
            </a:r>
            <a:r>
              <a:rPr lang="fr-FR" baseline="0" dirty="0" smtClean="0"/>
              <a:t>? Simple! Up to 80% of a 1st </a:t>
            </a:r>
            <a:r>
              <a:rPr lang="fr-FR" baseline="0" dirty="0" err="1" smtClean="0"/>
              <a:t>year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undergrad</a:t>
            </a:r>
            <a:r>
              <a:rPr lang="fr-FR" baseline="0" dirty="0" smtClean="0"/>
              <a:t> group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cut</a:t>
            </a:r>
            <a:r>
              <a:rPr lang="fr-FR" baseline="0" dirty="0" smtClean="0"/>
              <a:t> by the end of the </a:t>
            </a:r>
            <a:r>
              <a:rPr lang="fr-FR" baseline="0" dirty="0" err="1" smtClean="0"/>
              <a:t>academic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year</a:t>
            </a:r>
            <a:r>
              <a:rPr lang="fr-FR" baseline="0" dirty="0" smtClean="0"/>
              <a:t>. In </a:t>
            </a:r>
            <a:r>
              <a:rPr lang="fr-FR" baseline="0" dirty="0" err="1" smtClean="0"/>
              <a:t>effect</a:t>
            </a:r>
            <a:r>
              <a:rPr lang="fr-FR" baseline="0" dirty="0" smtClean="0"/>
              <a:t> 2</a:t>
            </a:r>
            <a:r>
              <a:rPr lang="fr-FR" baseline="30000" dirty="0" smtClean="0"/>
              <a:t>nd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year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the real first </a:t>
            </a:r>
            <a:r>
              <a:rPr lang="fr-FR" baseline="0" dirty="0" err="1" smtClean="0"/>
              <a:t>year</a:t>
            </a:r>
            <a:r>
              <a:rPr lang="fr-FR" baseline="0" dirty="0" smtClean="0"/>
              <a:t>. To </a:t>
            </a:r>
            <a:r>
              <a:rPr lang="fr-FR" baseline="0" dirty="0" err="1" smtClean="0"/>
              <a:t>give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nod</a:t>
            </a:r>
            <a:r>
              <a:rPr lang="fr-FR" baseline="0" dirty="0" smtClean="0"/>
              <a:t> to certain clichés all </a:t>
            </a:r>
            <a:r>
              <a:rPr lang="fr-FR" baseline="0" dirty="0" err="1" smtClean="0"/>
              <a:t>going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students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obtain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their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bachelor’s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degree</a:t>
            </a:r>
            <a:r>
              <a:rPr lang="fr-FR" baseline="0" dirty="0" smtClean="0"/>
              <a:t> in 3 </a:t>
            </a:r>
            <a:r>
              <a:rPr lang="fr-FR" baseline="0" dirty="0" err="1" smtClean="0"/>
              <a:t>years</a:t>
            </a:r>
            <a:r>
              <a:rPr lang="fr-FR" baseline="0" dirty="0" smtClean="0"/>
              <a:t> - the one </a:t>
            </a:r>
            <a:r>
              <a:rPr lang="fr-FR" baseline="0" dirty="0" err="1" smtClean="0"/>
              <a:t>proviso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there</a:t>
            </a:r>
            <a:r>
              <a:rPr lang="fr-FR" baseline="0" dirty="0" smtClean="0"/>
              <a:t> are no </a:t>
            </a:r>
            <a:r>
              <a:rPr lang="fr-FR" baseline="0" dirty="0" err="1" smtClean="0"/>
              <a:t>strikes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effectively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invalidate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year’s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study</a:t>
            </a:r>
            <a:r>
              <a:rPr lang="fr-FR" baseline="0" dirty="0" smtClean="0"/>
              <a:t>. The system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broadly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recognisable</a:t>
            </a:r>
            <a:r>
              <a:rPr lang="fr-FR" baseline="0" dirty="0" smtClean="0"/>
              <a:t> to an Irish </a:t>
            </a:r>
            <a:r>
              <a:rPr lang="fr-FR" baseline="0" dirty="0" err="1" smtClean="0"/>
              <a:t>student</a:t>
            </a:r>
            <a:r>
              <a:rPr lang="fr-FR" baseline="0" dirty="0" smtClean="0"/>
              <a:t>. LMD etc. </a:t>
            </a:r>
            <a:endParaRPr lang="fr-FR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 </a:t>
            </a:r>
            <a:r>
              <a:rPr lang="en-GB" b="0" dirty="0" smtClean="0"/>
              <a:t>word on medicine. </a:t>
            </a:r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general medical degree requires 9 years of postsecondary study. Specialists must put in another 1–2 years of study. Medical education is extremely selective. Only 15 to 20% of students pass the examination required to enter the second year of medical study. The total number of places available in medical schools is pre-determined each year. The number of places available in 2011–12 was 7,500. The number of students from outside the European Union is limited to a maximum of 8%.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42762-071D-7F4A-8F99-1AED4A494D1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122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uniquely French term refers to institutions that may be either public or private. </a:t>
            </a:r>
            <a:r>
              <a:rPr lang="fr-FR" baseline="0" dirty="0" err="1" smtClean="0"/>
              <a:t>These</a:t>
            </a:r>
            <a:r>
              <a:rPr lang="fr-FR" baseline="0" dirty="0" smtClean="0"/>
              <a:t> are the </a:t>
            </a:r>
            <a:r>
              <a:rPr lang="fr-FR" baseline="0" dirty="0" err="1" smtClean="0"/>
              <a:t>elite</a:t>
            </a:r>
            <a:r>
              <a:rPr lang="fr-FR" baseline="0" dirty="0" smtClean="0"/>
              <a:t> centres of </a:t>
            </a:r>
            <a:r>
              <a:rPr lang="fr-FR" baseline="0" dirty="0" err="1" smtClean="0"/>
              <a:t>education</a:t>
            </a:r>
            <a:r>
              <a:rPr lang="fr-FR" baseline="0" dirty="0" smtClean="0"/>
              <a:t> for the French. </a:t>
            </a:r>
            <a:r>
              <a:rPr lang="en-GB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two largest groups of </a:t>
            </a:r>
            <a:r>
              <a:rPr lang="en-GB" sz="120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grandes</a:t>
            </a:r>
            <a:r>
              <a:rPr lang="en-GB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écoles</a:t>
            </a:r>
            <a:r>
              <a:rPr lang="en-GB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are</a:t>
            </a:r>
            <a:r>
              <a:rPr lang="en-GB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schools of engineering and schools of management, but there are also the </a:t>
            </a:r>
            <a:r>
              <a:rPr lang="en-GB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écoles</a:t>
            </a:r>
            <a:r>
              <a:rPr lang="en-GB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normales</a:t>
            </a:r>
            <a:r>
              <a:rPr lang="en-GB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supérieures</a:t>
            </a:r>
            <a:r>
              <a:rPr lang="en-GB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(ENS), the institutes of political studies (IEP), veterinary schools, and other schools in a variety of specialized areas.</a:t>
            </a:r>
            <a:r>
              <a:rPr lang="en-GB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GB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grandes</a:t>
            </a:r>
            <a:r>
              <a:rPr lang="en-GB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écoles</a:t>
            </a:r>
            <a:r>
              <a:rPr lang="en-GB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very selective. All in all they </a:t>
            </a:r>
            <a:r>
              <a:rPr lang="en-GB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enroll</a:t>
            </a:r>
            <a:r>
              <a:rPr lang="en-GB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about 30,000 international students, who, upon graduation, enjoy excellent career prospects.  </a:t>
            </a:r>
            <a:r>
              <a:rPr lang="fr-FR" baseline="0" dirty="0" smtClean="0"/>
              <a:t>That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not to </a:t>
            </a:r>
            <a:r>
              <a:rPr lang="fr-FR" baseline="0" dirty="0" err="1" smtClean="0"/>
              <a:t>say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graduates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schools</a:t>
            </a:r>
            <a:r>
              <a:rPr lang="fr-FR" baseline="0" dirty="0" smtClean="0"/>
              <a:t> are pigeon </a:t>
            </a:r>
            <a:r>
              <a:rPr lang="fr-FR" baseline="0" dirty="0" err="1" smtClean="0"/>
              <a:t>holed</a:t>
            </a:r>
            <a:r>
              <a:rPr lang="fr-FR" baseline="0" dirty="0" smtClean="0"/>
              <a:t> by the French job </a:t>
            </a:r>
            <a:r>
              <a:rPr lang="fr-FR" baseline="0" dirty="0" err="1" smtClean="0"/>
              <a:t>market</a:t>
            </a:r>
            <a:r>
              <a:rPr lang="fr-FR" baseline="0" dirty="0" smtClean="0"/>
              <a:t>. In </a:t>
            </a:r>
            <a:r>
              <a:rPr lang="fr-FR" baseline="0" dirty="0" err="1" smtClean="0"/>
              <a:t>fact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many</a:t>
            </a:r>
            <a:r>
              <a:rPr lang="fr-FR" baseline="0" dirty="0" smtClean="0"/>
              <a:t> if not </a:t>
            </a:r>
            <a:r>
              <a:rPr lang="fr-FR" baseline="0" dirty="0" err="1" smtClean="0"/>
              <a:t>most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managerial</a:t>
            </a:r>
            <a:r>
              <a:rPr lang="fr-FR" baseline="0" dirty="0" smtClean="0"/>
              <a:t> staff in </a:t>
            </a:r>
            <a:r>
              <a:rPr lang="fr-FR" baseline="0" dirty="0" err="1" smtClean="0"/>
              <a:t>France’s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leading</a:t>
            </a:r>
            <a:r>
              <a:rPr lang="fr-FR" baseline="0" dirty="0" smtClean="0"/>
              <a:t> businesses </a:t>
            </a:r>
            <a:r>
              <a:rPr lang="fr-FR" baseline="0" dirty="0" err="1" smtClean="0"/>
              <a:t>attended</a:t>
            </a:r>
            <a:r>
              <a:rPr lang="fr-FR" baseline="0" dirty="0" smtClean="0"/>
              <a:t> engineering </a:t>
            </a:r>
            <a:r>
              <a:rPr lang="fr-FR" baseline="0" dirty="0" err="1" smtClean="0"/>
              <a:t>schools</a:t>
            </a:r>
            <a:r>
              <a:rPr lang="fr-FR" baseline="0" dirty="0" smtClean="0"/>
              <a:t>. Admittance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highly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selective</a:t>
            </a:r>
            <a:r>
              <a:rPr lang="fr-FR" baseline="0" dirty="0" smtClean="0"/>
              <a:t> and tends to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based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around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comptetive</a:t>
            </a:r>
            <a:r>
              <a:rPr lang="fr-FR" baseline="0" dirty="0" smtClean="0"/>
              <a:t> exams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high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school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students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spend</a:t>
            </a:r>
            <a:r>
              <a:rPr lang="fr-FR" baseline="0" dirty="0" smtClean="0"/>
              <a:t> up to 2 </a:t>
            </a:r>
            <a:r>
              <a:rPr lang="fr-FR" baseline="0" dirty="0" err="1" smtClean="0"/>
              <a:t>years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preparing</a:t>
            </a:r>
            <a:r>
              <a:rPr lang="fr-FR" baseline="0" dirty="0" smtClean="0"/>
              <a:t> for. </a:t>
            </a:r>
            <a:r>
              <a:rPr lang="en-GB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Degree programs in the </a:t>
            </a:r>
            <a:r>
              <a:rPr lang="en-GB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grandes</a:t>
            </a:r>
            <a:r>
              <a:rPr lang="en-GB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écoles</a:t>
            </a:r>
            <a:r>
              <a:rPr lang="en-GB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usually include international internships and study abroad.   The basic degree offered in the </a:t>
            </a:r>
            <a:r>
              <a:rPr lang="en-GB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grandes</a:t>
            </a:r>
            <a:r>
              <a:rPr lang="en-GB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écoles</a:t>
            </a:r>
            <a:r>
              <a:rPr lang="en-GB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usually equivalent to a European Master. 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Admittance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highly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selective</a:t>
            </a:r>
            <a:r>
              <a:rPr lang="fr-FR" baseline="0" dirty="0" smtClean="0"/>
              <a:t> and tends to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based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around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comptetive</a:t>
            </a:r>
            <a:r>
              <a:rPr lang="fr-FR" baseline="0" dirty="0" smtClean="0"/>
              <a:t> exams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French </a:t>
            </a:r>
            <a:r>
              <a:rPr lang="fr-FR" baseline="0" dirty="0" err="1" smtClean="0"/>
              <a:t>high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school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students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spend</a:t>
            </a:r>
            <a:r>
              <a:rPr lang="fr-FR" baseline="0" dirty="0" smtClean="0"/>
              <a:t> up to 2 </a:t>
            </a:r>
            <a:r>
              <a:rPr lang="fr-FR" baseline="0" dirty="0" err="1" smtClean="0"/>
              <a:t>years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preparing</a:t>
            </a:r>
            <a:r>
              <a:rPr lang="fr-FR" baseline="0" dirty="0" smtClean="0"/>
              <a:t> for. International application </a:t>
            </a:r>
            <a:r>
              <a:rPr lang="fr-FR" baseline="0" dirty="0" err="1" smtClean="0"/>
              <a:t>procedures</a:t>
            </a:r>
            <a:r>
              <a:rPr lang="fr-FR" baseline="0" dirty="0" smtClean="0"/>
              <a:t> do </a:t>
            </a:r>
            <a:r>
              <a:rPr lang="fr-FR" baseline="0" dirty="0" err="1" smtClean="0"/>
              <a:t>exist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somewhat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easier</a:t>
            </a:r>
            <a:r>
              <a:rPr lang="fr-FR" baseline="0" dirty="0" smtClean="0"/>
              <a:t>. So Grandes Ecoles are </a:t>
            </a:r>
            <a:r>
              <a:rPr lang="fr-FR" baseline="0" dirty="0" err="1" smtClean="0"/>
              <a:t>clearly</a:t>
            </a:r>
            <a:r>
              <a:rPr lang="fr-FR" baseline="0" dirty="0" smtClean="0"/>
              <a:t> the more </a:t>
            </a:r>
            <a:r>
              <a:rPr lang="fr-FR" baseline="0" dirty="0" err="1" smtClean="0"/>
              <a:t>prestigious</a:t>
            </a:r>
            <a:r>
              <a:rPr lang="fr-FR" baseline="0" dirty="0" smtClean="0"/>
              <a:t> option but a </a:t>
            </a:r>
            <a:r>
              <a:rPr lang="fr-FR" baseline="0" dirty="0" err="1" smtClean="0"/>
              <a:t>word</a:t>
            </a:r>
            <a:r>
              <a:rPr lang="fr-FR" baseline="0" dirty="0" smtClean="0"/>
              <a:t> of warning </a:t>
            </a:r>
            <a:r>
              <a:rPr lang="fr-FR" baseline="0" dirty="0" err="1" smtClean="0"/>
              <a:t>fees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higher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those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university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still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comptetitive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a UK institution.</a:t>
            </a:r>
            <a:endParaRPr lang="fr-FR" dirty="0" smtClean="0"/>
          </a:p>
          <a:p>
            <a:endParaRPr lang="en-GB" b="0" u="none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42762-071D-7F4A-8F99-1AED4A494D1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122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website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baseline="0" dirty="0" smtClean="0"/>
              <a:t> in French. So I </a:t>
            </a:r>
            <a:r>
              <a:rPr lang="fr-FR" baseline="0" dirty="0" err="1" smtClean="0"/>
              <a:t>guess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figured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out by </a:t>
            </a:r>
            <a:r>
              <a:rPr lang="fr-FR" baseline="0" dirty="0" err="1" smtClean="0"/>
              <a:t>now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Universities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pretty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much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exclusively</a:t>
            </a:r>
            <a:r>
              <a:rPr lang="fr-FR" baseline="0" dirty="0" smtClean="0"/>
              <a:t> use French as the </a:t>
            </a:r>
            <a:r>
              <a:rPr lang="fr-FR" baseline="0" dirty="0" err="1" smtClean="0"/>
              <a:t>language</a:t>
            </a:r>
            <a:r>
              <a:rPr lang="fr-FR" baseline="0" dirty="0" smtClean="0"/>
              <a:t> of instruction. As part of </a:t>
            </a:r>
            <a:r>
              <a:rPr lang="fr-FR" baseline="0" dirty="0" err="1" smtClean="0"/>
              <a:t>their</a:t>
            </a:r>
            <a:r>
              <a:rPr lang="fr-FR" baseline="0" dirty="0" smtClean="0"/>
              <a:t> application </a:t>
            </a:r>
            <a:r>
              <a:rPr lang="fr-FR" baseline="0" dirty="0" err="1" smtClean="0"/>
              <a:t>students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provide</a:t>
            </a:r>
            <a:r>
              <a:rPr lang="fr-FR" baseline="0" dirty="0" smtClean="0"/>
              <a:t> a DELF or DALF </a:t>
            </a:r>
            <a:r>
              <a:rPr lang="fr-FR" baseline="0" dirty="0" err="1" smtClean="0"/>
              <a:t>certificate</a:t>
            </a:r>
            <a:r>
              <a:rPr lang="fr-FR" baseline="0" dirty="0" smtClean="0"/>
              <a:t> as </a:t>
            </a:r>
            <a:r>
              <a:rPr lang="fr-FR" baseline="0" dirty="0" err="1" smtClean="0"/>
              <a:t>evidence</a:t>
            </a:r>
            <a:r>
              <a:rPr lang="fr-FR" baseline="0" dirty="0" smtClean="0"/>
              <a:t> of the French </a:t>
            </a:r>
            <a:r>
              <a:rPr lang="fr-FR" baseline="0" dirty="0" err="1" smtClean="0"/>
              <a:t>language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ability</a:t>
            </a:r>
            <a:r>
              <a:rPr lang="fr-FR" baseline="0" dirty="0" smtClean="0"/>
              <a:t>. The </a:t>
            </a:r>
            <a:r>
              <a:rPr lang="fr-FR" baseline="0" dirty="0" err="1" smtClean="0"/>
              <a:t>process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begins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January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prior</a:t>
            </a:r>
            <a:r>
              <a:rPr lang="fr-FR" baseline="0" dirty="0" smtClean="0"/>
              <a:t> to publication of </a:t>
            </a:r>
            <a:r>
              <a:rPr lang="fr-FR" baseline="0" dirty="0" err="1" smtClean="0"/>
              <a:t>leaving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cert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results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Offers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therefore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conditional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obtaining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certificate</a:t>
            </a:r>
            <a:r>
              <a:rPr lang="fr-FR" baseline="0" dirty="0" smtClean="0"/>
              <a:t> but not on </a:t>
            </a:r>
            <a:r>
              <a:rPr lang="fr-FR" baseline="0" dirty="0" err="1" smtClean="0"/>
              <a:t>particular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results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provided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level</a:t>
            </a:r>
            <a:r>
              <a:rPr lang="fr-FR" baseline="0" dirty="0" smtClean="0"/>
              <a:t> of french </a:t>
            </a:r>
            <a:r>
              <a:rPr lang="fr-FR" baseline="0" dirty="0" err="1" smtClean="0"/>
              <a:t>meets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requirement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Some</a:t>
            </a:r>
            <a:r>
              <a:rPr lang="fr-FR" baseline="0" dirty="0" smtClean="0"/>
              <a:t> courses for </a:t>
            </a:r>
            <a:r>
              <a:rPr lang="fr-FR" baseline="0" dirty="0" err="1" smtClean="0"/>
              <a:t>example</a:t>
            </a:r>
            <a:r>
              <a:rPr lang="fr-FR" baseline="0" dirty="0" smtClean="0"/>
              <a:t> pure maths </a:t>
            </a:r>
            <a:r>
              <a:rPr lang="fr-FR" baseline="0" dirty="0" err="1" smtClean="0"/>
              <a:t>would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naturally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expect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see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previous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study</a:t>
            </a:r>
            <a:r>
              <a:rPr lang="fr-FR" baseline="0" dirty="0" smtClean="0"/>
              <a:t> of maths.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For Grande Ecoles t</a:t>
            </a:r>
            <a:r>
              <a:rPr lang="fr-FR" dirty="0" smtClean="0"/>
              <a:t>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blunt</a:t>
            </a:r>
            <a:r>
              <a:rPr lang="fr-FR" dirty="0" smtClean="0"/>
              <a:t> </a:t>
            </a:r>
            <a:r>
              <a:rPr lang="fr-FR" dirty="0" err="1" smtClean="0"/>
              <a:t>forget</a:t>
            </a:r>
            <a:r>
              <a:rPr lang="fr-FR" dirty="0" smtClean="0"/>
              <a:t> the </a:t>
            </a:r>
            <a:r>
              <a:rPr lang="fr-FR" dirty="0" err="1" smtClean="0"/>
              <a:t>comptetive</a:t>
            </a:r>
            <a:r>
              <a:rPr lang="fr-FR" baseline="0" dirty="0" smtClean="0"/>
              <a:t> exam route. This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nigh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inachievable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any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student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not fluent in French and an all </a:t>
            </a:r>
            <a:r>
              <a:rPr lang="fr-FR" baseline="0" dirty="0" err="1" smtClean="0"/>
              <a:t>rounder</a:t>
            </a:r>
            <a:r>
              <a:rPr lang="fr-FR" baseline="0" dirty="0" smtClean="0"/>
              <a:t> in sciences and </a:t>
            </a:r>
            <a:r>
              <a:rPr lang="fr-FR" baseline="0" dirty="0" err="1" smtClean="0"/>
              <a:t>humanities</a:t>
            </a:r>
            <a:r>
              <a:rPr lang="fr-FR" baseline="0" dirty="0" smtClean="0"/>
              <a:t>.</a:t>
            </a:r>
            <a:endParaRPr lang="fr-FR" dirty="0" smtClean="0"/>
          </a:p>
          <a:p>
            <a:endParaRPr lang="fr-FR" dirty="0" smtClean="0"/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42762-071D-7F4A-8F99-1AED4A494D1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122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 smtClean="0"/>
              <a:t>These</a:t>
            </a:r>
            <a:r>
              <a:rPr lang="fr-FR" dirty="0" smtClean="0"/>
              <a:t> institutes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very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respected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their</a:t>
            </a:r>
            <a:r>
              <a:rPr lang="fr-FR" baseline="0" dirty="0" smtClean="0"/>
              <a:t> demain, </a:t>
            </a:r>
            <a:r>
              <a:rPr lang="fr-FR" baseline="0" dirty="0" err="1" smtClean="0"/>
              <a:t>e.g</a:t>
            </a:r>
            <a:r>
              <a:rPr lang="fr-FR" baseline="0" dirty="0" smtClean="0"/>
              <a:t>. cordon bleu, but </a:t>
            </a:r>
            <a:r>
              <a:rPr lang="fr-FR" baseline="0" dirty="0" err="1" smtClean="0"/>
              <a:t>there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high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associated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costs</a:t>
            </a:r>
            <a:r>
              <a:rPr lang="fr-FR" baseline="0" dirty="0" smtClean="0"/>
              <a:t> and not all </a:t>
            </a:r>
            <a:r>
              <a:rPr lang="fr-FR" baseline="0" dirty="0" err="1" smtClean="0"/>
              <a:t>offer</a:t>
            </a:r>
            <a:r>
              <a:rPr lang="fr-FR" baseline="0" dirty="0" smtClean="0"/>
              <a:t> classes in English.</a:t>
            </a:r>
            <a:endParaRPr lang="fr-FR" dirty="0" smtClean="0"/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42762-071D-7F4A-8F99-1AED4A494D1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122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The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same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student</a:t>
            </a:r>
            <a:r>
              <a:rPr lang="fr-FR" baseline="0" dirty="0" smtClean="0"/>
              <a:t> discount culture </a:t>
            </a:r>
            <a:r>
              <a:rPr lang="fr-FR" baseline="0" dirty="0" err="1" smtClean="0"/>
              <a:t>does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exist</a:t>
            </a:r>
            <a:r>
              <a:rPr lang="fr-FR" baseline="0" dirty="0" smtClean="0"/>
              <a:t> in France but on a </a:t>
            </a:r>
            <a:r>
              <a:rPr lang="fr-FR" baseline="0" dirty="0" err="1" smtClean="0"/>
              <a:t>smaller</a:t>
            </a:r>
            <a:r>
              <a:rPr lang="fr-FR" baseline="0" dirty="0" smtClean="0"/>
              <a:t> basis. </a:t>
            </a:r>
            <a:r>
              <a:rPr lang="fr-FR" baseline="0" dirty="0" err="1" smtClean="0"/>
              <a:t>Unfortunately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applying</a:t>
            </a:r>
            <a:r>
              <a:rPr lang="fr-FR" baseline="0" dirty="0" smtClean="0"/>
              <a:t> to CROUS </a:t>
            </a:r>
            <a:r>
              <a:rPr lang="fr-FR" baseline="0" dirty="0" err="1" smtClean="0"/>
              <a:t>involves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having</a:t>
            </a:r>
            <a:r>
              <a:rPr lang="fr-FR" baseline="0" dirty="0" smtClean="0"/>
              <a:t> made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to France </a:t>
            </a:r>
            <a:r>
              <a:rPr lang="fr-FR" baseline="0" dirty="0" err="1" smtClean="0"/>
              <a:t>so</a:t>
            </a:r>
            <a:r>
              <a:rPr lang="fr-FR" baseline="0" dirty="0" smtClean="0"/>
              <a:t> for the first </a:t>
            </a:r>
            <a:r>
              <a:rPr lang="fr-FR" baseline="0" dirty="0" err="1" smtClean="0"/>
              <a:t>year</a:t>
            </a:r>
            <a:r>
              <a:rPr lang="fr-FR" baseline="0" dirty="0" smtClean="0"/>
              <a:t> chances are the help on </a:t>
            </a:r>
            <a:r>
              <a:rPr lang="fr-FR" baseline="0" dirty="0" err="1" smtClean="0"/>
              <a:t>offer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very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limited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Obviously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studying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outside</a:t>
            </a:r>
            <a:r>
              <a:rPr lang="fr-FR" baseline="0" dirty="0" smtClean="0"/>
              <a:t> of Paris and </a:t>
            </a:r>
            <a:r>
              <a:rPr lang="fr-FR" baseline="0" dirty="0" err="1" smtClean="0"/>
              <a:t>other</a:t>
            </a:r>
            <a:r>
              <a:rPr lang="fr-FR" baseline="0" dirty="0" smtClean="0"/>
              <a:t> major </a:t>
            </a:r>
            <a:r>
              <a:rPr lang="fr-FR" baseline="0" dirty="0" err="1" smtClean="0"/>
              <a:t>cities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involves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lower</a:t>
            </a:r>
            <a:r>
              <a:rPr lang="fr-FR" baseline="0" dirty="0" smtClean="0"/>
              <a:t> living </a:t>
            </a:r>
            <a:r>
              <a:rPr lang="fr-FR" baseline="0" dirty="0" err="1" smtClean="0"/>
              <a:t>costs</a:t>
            </a:r>
            <a:r>
              <a:rPr lang="fr-FR" baseline="0" dirty="0" smtClean="0"/>
              <a:t>. As for </a:t>
            </a:r>
            <a:r>
              <a:rPr lang="fr-FR" baseline="0" dirty="0" err="1" smtClean="0"/>
              <a:t>student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safety</a:t>
            </a:r>
            <a:r>
              <a:rPr lang="fr-FR" baseline="0" dirty="0" smtClean="0"/>
              <a:t> France </a:t>
            </a:r>
            <a:r>
              <a:rPr lang="fr-FR" baseline="0" dirty="0" err="1" smtClean="0"/>
              <a:t>overall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fares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very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well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regard to </a:t>
            </a:r>
            <a:r>
              <a:rPr lang="fr-FR" baseline="0" dirty="0" err="1" smtClean="0"/>
              <a:t>student</a:t>
            </a:r>
            <a:r>
              <a:rPr lang="fr-FR" baseline="0" dirty="0" smtClean="0"/>
              <a:t> life I </a:t>
            </a:r>
            <a:r>
              <a:rPr lang="fr-FR" baseline="0" dirty="0" err="1" smtClean="0"/>
              <a:t>would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say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UK </a:t>
            </a:r>
            <a:r>
              <a:rPr lang="fr-FR" baseline="0" dirty="0" err="1" smtClean="0"/>
              <a:t>universities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better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equipped</a:t>
            </a:r>
            <a:r>
              <a:rPr lang="fr-FR" baseline="0" dirty="0" smtClean="0"/>
              <a:t> to live up to </a:t>
            </a:r>
            <a:r>
              <a:rPr lang="fr-FR" baseline="0" dirty="0" err="1" smtClean="0"/>
              <a:t>student’s</a:t>
            </a:r>
            <a:r>
              <a:rPr lang="fr-FR" baseline="0" dirty="0" smtClean="0"/>
              <a:t> expectations. </a:t>
            </a:r>
            <a:r>
              <a:rPr lang="fr-FR" baseline="0" dirty="0" err="1" smtClean="0"/>
              <a:t>However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some</a:t>
            </a:r>
            <a:r>
              <a:rPr lang="fr-FR" baseline="0" dirty="0" smtClean="0"/>
              <a:t> places do </a:t>
            </a:r>
            <a:r>
              <a:rPr lang="fr-FR" baseline="0" dirty="0" err="1" smtClean="0"/>
              <a:t>fare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better</a:t>
            </a:r>
            <a:r>
              <a:rPr lang="fr-FR" baseline="0" dirty="0" smtClean="0"/>
              <a:t>.</a:t>
            </a:r>
            <a:endParaRPr lang="fr-FR" dirty="0" smtClean="0"/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42762-071D-7F4A-8F99-1AED4A494D1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122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website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baseline="0" dirty="0" smtClean="0"/>
              <a:t> in French. So I </a:t>
            </a:r>
            <a:r>
              <a:rPr lang="fr-FR" baseline="0" dirty="0" err="1" smtClean="0"/>
              <a:t>guess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figured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out by </a:t>
            </a:r>
            <a:r>
              <a:rPr lang="fr-FR" baseline="0" dirty="0" err="1" smtClean="0"/>
              <a:t>now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Universities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pretty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much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exclusively</a:t>
            </a:r>
            <a:r>
              <a:rPr lang="fr-FR" baseline="0" dirty="0" smtClean="0"/>
              <a:t> use French as the </a:t>
            </a:r>
            <a:r>
              <a:rPr lang="fr-FR" baseline="0" dirty="0" err="1" smtClean="0"/>
              <a:t>language</a:t>
            </a:r>
            <a:r>
              <a:rPr lang="fr-FR" baseline="0" dirty="0" smtClean="0"/>
              <a:t> of instruction. As part of </a:t>
            </a:r>
            <a:r>
              <a:rPr lang="fr-FR" baseline="0" dirty="0" err="1" smtClean="0"/>
              <a:t>their</a:t>
            </a:r>
            <a:r>
              <a:rPr lang="fr-FR" baseline="0" dirty="0" smtClean="0"/>
              <a:t> application </a:t>
            </a:r>
            <a:r>
              <a:rPr lang="fr-FR" baseline="0" dirty="0" err="1" smtClean="0"/>
              <a:t>students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provide</a:t>
            </a:r>
            <a:r>
              <a:rPr lang="fr-FR" baseline="0" dirty="0" smtClean="0"/>
              <a:t> a DELF or DALF </a:t>
            </a:r>
            <a:r>
              <a:rPr lang="fr-FR" baseline="0" dirty="0" err="1" smtClean="0"/>
              <a:t>certificate</a:t>
            </a:r>
            <a:r>
              <a:rPr lang="fr-FR" baseline="0" dirty="0" smtClean="0"/>
              <a:t> as </a:t>
            </a:r>
            <a:r>
              <a:rPr lang="fr-FR" baseline="0" dirty="0" err="1" smtClean="0"/>
              <a:t>evidence</a:t>
            </a:r>
            <a:r>
              <a:rPr lang="fr-FR" baseline="0" dirty="0" smtClean="0"/>
              <a:t> of the French </a:t>
            </a:r>
            <a:r>
              <a:rPr lang="fr-FR" baseline="0" dirty="0" err="1" smtClean="0"/>
              <a:t>language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ability</a:t>
            </a:r>
            <a:r>
              <a:rPr lang="fr-FR" baseline="0" dirty="0" smtClean="0"/>
              <a:t>. The </a:t>
            </a:r>
            <a:r>
              <a:rPr lang="fr-FR" baseline="0" dirty="0" err="1" smtClean="0"/>
              <a:t>process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begins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January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prior</a:t>
            </a:r>
            <a:r>
              <a:rPr lang="fr-FR" baseline="0" dirty="0" smtClean="0"/>
              <a:t> to publication of </a:t>
            </a:r>
            <a:r>
              <a:rPr lang="fr-FR" baseline="0" dirty="0" err="1" smtClean="0"/>
              <a:t>leaving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cert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results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Offers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therefore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conditional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obtaining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certificate</a:t>
            </a:r>
            <a:r>
              <a:rPr lang="fr-FR" baseline="0" dirty="0" smtClean="0"/>
              <a:t> but not on </a:t>
            </a:r>
            <a:r>
              <a:rPr lang="fr-FR" baseline="0" dirty="0" err="1" smtClean="0"/>
              <a:t>particular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results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provided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level</a:t>
            </a:r>
            <a:r>
              <a:rPr lang="fr-FR" baseline="0" dirty="0" smtClean="0"/>
              <a:t> of french </a:t>
            </a:r>
            <a:r>
              <a:rPr lang="fr-FR" baseline="0" dirty="0" err="1" smtClean="0"/>
              <a:t>meets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requirement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Some</a:t>
            </a:r>
            <a:r>
              <a:rPr lang="fr-FR" baseline="0" dirty="0" smtClean="0"/>
              <a:t> courses for </a:t>
            </a:r>
            <a:r>
              <a:rPr lang="fr-FR" baseline="0" dirty="0" err="1" smtClean="0"/>
              <a:t>example</a:t>
            </a:r>
            <a:r>
              <a:rPr lang="fr-FR" baseline="0" dirty="0" smtClean="0"/>
              <a:t> pure maths </a:t>
            </a:r>
            <a:r>
              <a:rPr lang="fr-FR" baseline="0" dirty="0" err="1" smtClean="0"/>
              <a:t>would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naturally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expect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see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previous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study</a:t>
            </a:r>
            <a:r>
              <a:rPr lang="fr-FR" baseline="0" dirty="0" smtClean="0"/>
              <a:t> of maths.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For Grande Ecoles t</a:t>
            </a:r>
            <a:r>
              <a:rPr lang="fr-FR" dirty="0" smtClean="0"/>
              <a:t>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blunt</a:t>
            </a:r>
            <a:r>
              <a:rPr lang="fr-FR" dirty="0" smtClean="0"/>
              <a:t> </a:t>
            </a:r>
            <a:r>
              <a:rPr lang="fr-FR" dirty="0" err="1" smtClean="0"/>
              <a:t>forget</a:t>
            </a:r>
            <a:r>
              <a:rPr lang="fr-FR" dirty="0" smtClean="0"/>
              <a:t> the </a:t>
            </a:r>
            <a:r>
              <a:rPr lang="fr-FR" dirty="0" err="1" smtClean="0"/>
              <a:t>comptetive</a:t>
            </a:r>
            <a:r>
              <a:rPr lang="fr-FR" baseline="0" dirty="0" smtClean="0"/>
              <a:t> exam route. This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nigh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inachievable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any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student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not fluent in French and an all </a:t>
            </a:r>
            <a:r>
              <a:rPr lang="fr-FR" baseline="0" dirty="0" err="1" smtClean="0"/>
              <a:t>rounder</a:t>
            </a:r>
            <a:r>
              <a:rPr lang="fr-FR" baseline="0" dirty="0" smtClean="0"/>
              <a:t> in sciences and </a:t>
            </a:r>
            <a:r>
              <a:rPr lang="fr-FR" baseline="0" dirty="0" err="1" smtClean="0"/>
              <a:t>humanities</a:t>
            </a:r>
            <a:r>
              <a:rPr lang="fr-FR" baseline="0" dirty="0" smtClean="0"/>
              <a:t>.</a:t>
            </a:r>
            <a:endParaRPr lang="fr-FR" dirty="0" smtClean="0"/>
          </a:p>
          <a:p>
            <a:endParaRPr lang="fr-FR" dirty="0" smtClean="0"/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42762-071D-7F4A-8F99-1AED4A494D1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122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135D-52F7-8942-BDC6-E9FFD742EB50}" type="datetime1">
              <a:rPr lang="fr-FR" smtClean="0"/>
              <a:t>08/06/15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ED7C-312B-7340-92D8-8A7F77A526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9481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5A17-132D-5543-B698-4C4C596B8983}" type="datetime1">
              <a:rPr lang="fr-FR" smtClean="0"/>
              <a:t>08/06/15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ED7C-312B-7340-92D8-8A7F77A526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225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0059-E192-ED45-8FF0-359C28FF0FB0}" type="datetime1">
              <a:rPr lang="fr-FR" smtClean="0"/>
              <a:t>08/06/15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ED7C-312B-7340-92D8-8A7F77A526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5406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FECC-F193-BF4D-A41B-AF312D82815C}" type="datetime1">
              <a:rPr lang="fr-FR" smtClean="0"/>
              <a:t>08/06/15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ED7C-312B-7340-92D8-8A7F77A526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88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2AC9-7B7D-DA4E-BBE2-5710A3384A6D}" type="datetime1">
              <a:rPr lang="fr-FR" smtClean="0"/>
              <a:t>08/06/15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ED7C-312B-7340-92D8-8A7F77A526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428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2222-D739-6D4C-B78D-7EC8FB6ACD96}" type="datetime1">
              <a:rPr lang="fr-FR" smtClean="0"/>
              <a:t>08/06/15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ED7C-312B-7340-92D8-8A7F77A526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71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0E04-E468-DB47-A691-B80ED54E382D}" type="datetime1">
              <a:rPr lang="fr-FR" smtClean="0"/>
              <a:t>08/06/15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ED7C-312B-7340-92D8-8A7F77A526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43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44D3-1824-A141-9B6E-1FB39842A164}" type="datetime1">
              <a:rPr lang="fr-FR" smtClean="0"/>
              <a:t>08/06/15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ED7C-312B-7340-92D8-8A7F77A526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5653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EDFD-9F12-2641-BFDE-FFD45AE3E815}" type="datetime1">
              <a:rPr lang="fr-FR" smtClean="0"/>
              <a:t>08/06/15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ED7C-312B-7340-92D8-8A7F77A526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8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3D79-6683-9048-B976-81298CDF1176}" type="datetime1">
              <a:rPr lang="fr-FR" smtClean="0"/>
              <a:t>08/06/15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ED7C-312B-7340-92D8-8A7F77A526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092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3B40-9A51-F24C-A27B-74A973CF9594}" type="datetime1">
              <a:rPr lang="fr-FR" smtClean="0"/>
              <a:t>08/06/15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ED7C-312B-7340-92D8-8A7F77A526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05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382F5-A1AE-8746-ABC1-FFD32CB431D7}" type="datetime1">
              <a:rPr lang="fr-FR" smtClean="0"/>
              <a:t>08/06/15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6ED7C-312B-7340-92D8-8A7F77A526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05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mailto:londres@campusfrance.org" TargetMode="External"/><Relationship Id="rId5" Type="http://schemas.openxmlformats.org/officeDocument/2006/relationships/hyperlink" Target="mailto:brendan.tighe@sciencespo.fr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cge.asso.fr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admission-postbac.fr" TargetMode="External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campusbourses.campusfrance.org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7957"/>
            <a:ext cx="9144000" cy="6160043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0A22-EF46-DE49-ACA8-37405EC4E166}" type="datetime1">
              <a:rPr lang="en-GB" sz="1000" smtClean="0">
                <a:solidFill>
                  <a:srgbClr val="808080"/>
                </a:solidFill>
                <a:latin typeface="Arial"/>
                <a:cs typeface="Arial"/>
              </a:rPr>
              <a:t>09/06/15</a:t>
            </a:fld>
            <a:endParaRPr lang="en-GB" sz="1000" dirty="0">
              <a:solidFill>
                <a:srgbClr val="808080"/>
              </a:solidFill>
              <a:latin typeface="Arial"/>
              <a:cs typeface="Arial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ED7C-312B-7340-92D8-8A7F77A526CB}" type="slidenum">
              <a:rPr lang="en-GB" sz="1000" smtClean="0">
                <a:solidFill>
                  <a:srgbClr val="808080"/>
                </a:solidFill>
                <a:latin typeface="Arial"/>
                <a:cs typeface="Arial"/>
              </a:rPr>
              <a:t>1</a:t>
            </a:fld>
            <a:endParaRPr lang="en-GB" sz="1000">
              <a:solidFill>
                <a:srgbClr val="808080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379922"/>
            <a:ext cx="4576290" cy="2519994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97957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Image 13" descr="logo_Blan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96" y="240718"/>
            <a:ext cx="1281554" cy="251285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7305785" y="142212"/>
            <a:ext cx="1574019" cy="259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GB" sz="1000" dirty="0" smtClean="0">
                <a:solidFill>
                  <a:srgbClr val="FFFFFF"/>
                </a:solidFill>
                <a:latin typeface="Arial"/>
                <a:cs typeface="Arial"/>
              </a:rPr>
              <a:t>STUDYING IN FRANCE</a:t>
            </a:r>
            <a:endParaRPr lang="en-GB" sz="1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86009" y="2917693"/>
            <a:ext cx="3878386" cy="144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 Bold"/>
                <a:cs typeface="Arial Bold"/>
              </a:rPr>
              <a:t>Studying in France</a:t>
            </a:r>
          </a:p>
          <a:p>
            <a:r>
              <a:rPr lang="en-GB" sz="3200" dirty="0">
                <a:solidFill>
                  <a:schemeClr val="bg1"/>
                </a:solidFill>
                <a:latin typeface="Arial"/>
                <a:cs typeface="Arial"/>
              </a:rPr>
              <a:t>Brendan Tighe</a:t>
            </a:r>
          </a:p>
          <a:p>
            <a:pPr>
              <a:lnSpc>
                <a:spcPct val="130000"/>
              </a:lnSpc>
            </a:pPr>
            <a:r>
              <a:rPr lang="en-GB" sz="1600" dirty="0">
                <a:solidFill>
                  <a:schemeClr val="bg1"/>
                </a:solidFill>
                <a:latin typeface="Arial"/>
                <a:cs typeface="Arial"/>
              </a:rPr>
              <a:t>09.06.2015</a:t>
            </a:r>
            <a:endParaRPr lang="en-GB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7770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z="1000" smtClean="0">
                <a:solidFill>
                  <a:srgbClr val="808080"/>
                </a:solidFill>
                <a:latin typeface="Arial"/>
                <a:cs typeface="Arial"/>
              </a:rPr>
              <a:t>09.06.2015</a:t>
            </a:r>
            <a:endParaRPr lang="en-GB" sz="1000">
              <a:solidFill>
                <a:srgbClr val="808080"/>
              </a:solidFill>
              <a:latin typeface="Arial"/>
              <a:cs typeface="Arial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ED7C-312B-7340-92D8-8A7F77A526CB}" type="slidenum">
              <a:rPr lang="en-GB" sz="1000" smtClean="0">
                <a:solidFill>
                  <a:srgbClr val="808080"/>
                </a:solidFill>
                <a:latin typeface="Arial"/>
                <a:cs typeface="Arial"/>
              </a:rPr>
              <a:t>10</a:t>
            </a:fld>
            <a:endParaRPr lang="en-GB" sz="1000">
              <a:solidFill>
                <a:srgbClr val="808080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97957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Image 13" descr="logo_Blan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96" y="240718"/>
            <a:ext cx="1281554" cy="251285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7298710" y="142212"/>
            <a:ext cx="1581094" cy="259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GB" sz="1000" b="1" smtClean="0">
                <a:solidFill>
                  <a:srgbClr val="FFFFFF"/>
                </a:solidFill>
                <a:latin typeface="Arial"/>
                <a:cs typeface="Arial"/>
              </a:rPr>
              <a:t>STUDYING IN FRANCE</a:t>
            </a:r>
            <a:endParaRPr lang="en-GB" sz="10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12144" y="1664875"/>
            <a:ext cx="7516021" cy="4725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2800" b="1" dirty="0" smtClean="0">
                <a:solidFill>
                  <a:srgbClr val="E6142D"/>
                </a:solidFill>
                <a:latin typeface="Arial"/>
                <a:cs typeface="Arial"/>
              </a:rPr>
              <a:t>SCIENCES PO</a:t>
            </a:r>
          </a:p>
          <a:p>
            <a:pPr>
              <a:lnSpc>
                <a:spcPct val="110000"/>
              </a:lnSpc>
            </a:pPr>
            <a:endParaRPr lang="en-GB" sz="1600" b="1" dirty="0" smtClean="0">
              <a:solidFill>
                <a:srgbClr val="E6142D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r>
              <a:rPr lang="en-US" sz="2000" dirty="0" err="1">
                <a:latin typeface="Arial"/>
                <a:cs typeface="Arial"/>
              </a:rPr>
              <a:t>Programmes</a:t>
            </a:r>
            <a:r>
              <a:rPr lang="en-US" sz="2000" dirty="0">
                <a:latin typeface="Arial"/>
                <a:cs typeface="Arial"/>
              </a:rPr>
              <a:t> fully taught in </a:t>
            </a:r>
            <a:r>
              <a:rPr lang="fr-FR" sz="2000" dirty="0">
                <a:latin typeface="Arial"/>
                <a:cs typeface="Arial"/>
              </a:rPr>
              <a:t>English </a:t>
            </a:r>
            <a:r>
              <a:rPr lang="fr-FR" sz="2000" dirty="0" err="1">
                <a:latin typeface="Arial"/>
                <a:cs typeface="Arial"/>
              </a:rPr>
              <a:t>with</a:t>
            </a:r>
            <a:r>
              <a:rPr lang="fr-FR" sz="2000" dirty="0">
                <a:latin typeface="Arial"/>
                <a:cs typeface="Arial"/>
              </a:rPr>
              <a:t> intensive French</a:t>
            </a:r>
            <a:r>
              <a:rPr lang="fr-FR" sz="2000" dirty="0" smtClean="0">
                <a:latin typeface="Arial"/>
                <a:cs typeface="Arial"/>
              </a:rPr>
              <a:t>.</a:t>
            </a:r>
            <a:endParaRPr lang="en-US" sz="1000" dirty="0">
              <a:latin typeface="Arial"/>
              <a:cs typeface="Arial"/>
            </a:endParaRP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At </a:t>
            </a:r>
            <a:r>
              <a:rPr lang="en-US" sz="2000" dirty="0" smtClean="0">
                <a:latin typeface="Arial"/>
                <a:cs typeface="Arial"/>
              </a:rPr>
              <a:t>undergrad </a:t>
            </a:r>
            <a:r>
              <a:rPr lang="en-US" sz="2000" dirty="0">
                <a:latin typeface="Arial"/>
                <a:cs typeface="Arial"/>
              </a:rPr>
              <a:t>level, each </a:t>
            </a:r>
            <a:r>
              <a:rPr lang="en-US" sz="2000" dirty="0" err="1">
                <a:latin typeface="Arial"/>
                <a:cs typeface="Arial"/>
              </a:rPr>
              <a:t>programme</a:t>
            </a:r>
            <a:r>
              <a:rPr lang="en-US" sz="2000" dirty="0">
                <a:latin typeface="Arial"/>
                <a:cs typeface="Arial"/>
              </a:rPr>
              <a:t> consists of a common core of social sciences </a:t>
            </a:r>
            <a:r>
              <a:rPr lang="en-US" sz="2000" dirty="0" smtClean="0">
                <a:latin typeface="Arial"/>
                <a:cs typeface="Arial"/>
              </a:rPr>
              <a:t>- </a:t>
            </a:r>
            <a:r>
              <a:rPr lang="en-US" sz="2000" dirty="0">
                <a:latin typeface="Arial"/>
                <a:cs typeface="Arial"/>
              </a:rPr>
              <a:t>law, </a:t>
            </a:r>
            <a:r>
              <a:rPr lang="fr-FR" sz="2000" dirty="0" err="1">
                <a:latin typeface="Arial"/>
                <a:cs typeface="Arial"/>
              </a:rPr>
              <a:t>economics</a:t>
            </a:r>
            <a:r>
              <a:rPr lang="fr-FR" sz="2000" dirty="0">
                <a:latin typeface="Arial"/>
                <a:cs typeface="Arial"/>
              </a:rPr>
              <a:t>, </a:t>
            </a:r>
            <a:r>
              <a:rPr lang="fr-FR" sz="2000" dirty="0" err="1">
                <a:latin typeface="Arial"/>
                <a:cs typeface="Arial"/>
              </a:rPr>
              <a:t>history</a:t>
            </a:r>
            <a:r>
              <a:rPr lang="fr-FR" sz="2000" dirty="0">
                <a:latin typeface="Arial"/>
                <a:cs typeface="Arial"/>
              </a:rPr>
              <a:t>, </a:t>
            </a:r>
            <a:r>
              <a:rPr lang="fr-FR" sz="2000" dirty="0" err="1">
                <a:latin typeface="Arial"/>
                <a:cs typeface="Arial"/>
              </a:rPr>
              <a:t>political</a:t>
            </a:r>
            <a:r>
              <a:rPr lang="fr-FR" sz="2000" dirty="0">
                <a:latin typeface="Arial"/>
                <a:cs typeface="Arial"/>
              </a:rPr>
              <a:t> science </a:t>
            </a:r>
            <a:r>
              <a:rPr lang="en-US" sz="2000" dirty="0">
                <a:latin typeface="Arial"/>
                <a:cs typeface="Arial"/>
              </a:rPr>
              <a:t>and sociology </a:t>
            </a:r>
            <a:r>
              <a:rPr lang="en-US" sz="2000" dirty="0" smtClean="0">
                <a:latin typeface="Arial"/>
                <a:cs typeface="Arial"/>
              </a:rPr>
              <a:t>– and </a:t>
            </a:r>
            <a:r>
              <a:rPr lang="en-US" sz="2000" dirty="0" err="1" smtClean="0">
                <a:latin typeface="Arial"/>
                <a:cs typeface="Arial"/>
              </a:rPr>
              <a:t>specialised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courses according to a specific </a:t>
            </a:r>
            <a:r>
              <a:rPr lang="fr-FR" sz="2000" dirty="0" err="1">
                <a:latin typeface="Arial"/>
                <a:cs typeface="Arial"/>
              </a:rPr>
              <a:t>regional</a:t>
            </a:r>
            <a:r>
              <a:rPr lang="fr-FR" sz="2000" dirty="0">
                <a:latin typeface="Arial"/>
                <a:cs typeface="Arial"/>
              </a:rPr>
              <a:t> focus</a:t>
            </a:r>
            <a:r>
              <a:rPr lang="fr-FR" sz="2000" dirty="0" smtClean="0">
                <a:latin typeface="Arial"/>
                <a:cs typeface="Arial"/>
              </a:rPr>
              <a:t>.</a:t>
            </a:r>
            <a:endParaRPr lang="fr-FR" sz="1000" dirty="0">
              <a:latin typeface="Arial"/>
              <a:cs typeface="Arial"/>
            </a:endParaRP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r>
              <a:rPr lang="fr-FR" sz="2000" dirty="0" err="1">
                <a:latin typeface="Arial"/>
                <a:cs typeface="Arial"/>
              </a:rPr>
              <a:t>Undergraduate</a:t>
            </a:r>
            <a:r>
              <a:rPr lang="fr-FR" sz="2000" dirty="0">
                <a:latin typeface="Arial"/>
                <a:cs typeface="Arial"/>
              </a:rPr>
              <a:t> programmes </a:t>
            </a:r>
            <a:r>
              <a:rPr lang="fr-FR" sz="2000" dirty="0" err="1">
                <a:latin typeface="Arial"/>
                <a:cs typeface="Arial"/>
              </a:rPr>
              <a:t>taught</a:t>
            </a:r>
            <a:r>
              <a:rPr lang="fr-FR" sz="2000" dirty="0">
                <a:latin typeface="Arial"/>
                <a:cs typeface="Arial"/>
              </a:rPr>
              <a:t> in English</a:t>
            </a:r>
          </a:p>
          <a:p>
            <a:pPr marL="800100" lvl="2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r>
              <a:rPr lang="fr-FR" sz="2000" dirty="0">
                <a:latin typeface="Arial"/>
                <a:cs typeface="Arial"/>
              </a:rPr>
              <a:t>Europe-</a:t>
            </a:r>
            <a:r>
              <a:rPr lang="fr-FR" sz="2000" dirty="0" err="1">
                <a:latin typeface="Arial"/>
                <a:cs typeface="Arial"/>
              </a:rPr>
              <a:t>Asia</a:t>
            </a:r>
            <a:r>
              <a:rPr lang="fr-FR" sz="2000" dirty="0">
                <a:latin typeface="Arial"/>
                <a:cs typeface="Arial"/>
              </a:rPr>
              <a:t> programme</a:t>
            </a:r>
          </a:p>
          <a:p>
            <a:pPr marL="800100" lvl="2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r>
              <a:rPr lang="fr-FR" sz="2000" dirty="0">
                <a:latin typeface="Arial"/>
                <a:cs typeface="Arial"/>
              </a:rPr>
              <a:t>Middle-East and </a:t>
            </a:r>
            <a:r>
              <a:rPr lang="fr-FR" sz="2000" dirty="0" err="1">
                <a:latin typeface="Arial"/>
                <a:cs typeface="Arial"/>
              </a:rPr>
              <a:t>Mediterranean</a:t>
            </a:r>
            <a:r>
              <a:rPr lang="fr-FR" sz="2000" dirty="0">
                <a:latin typeface="Arial"/>
                <a:cs typeface="Arial"/>
              </a:rPr>
              <a:t> programme</a:t>
            </a:r>
          </a:p>
          <a:p>
            <a:pPr marL="800100" lvl="2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r>
              <a:rPr lang="fr-FR" sz="2000" dirty="0">
                <a:latin typeface="Arial"/>
                <a:cs typeface="Arial"/>
              </a:rPr>
              <a:t>Europe - </a:t>
            </a:r>
            <a:r>
              <a:rPr lang="fr-FR" sz="2000" dirty="0" err="1">
                <a:latin typeface="Arial"/>
                <a:cs typeface="Arial"/>
              </a:rPr>
              <a:t>North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America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smtClean="0">
                <a:latin typeface="Arial"/>
                <a:cs typeface="Arial"/>
              </a:rPr>
              <a:t>programme</a:t>
            </a:r>
            <a:endParaRPr lang="en-US" sz="1000" dirty="0">
              <a:latin typeface="Arial"/>
              <a:cs typeface="Arial"/>
            </a:endParaRP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Dual Bachelors Degrees with Columbia, UBC, UCL, Sydney</a:t>
            </a: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Offers </a:t>
            </a:r>
            <a:r>
              <a:rPr lang="en-US" sz="2000" dirty="0">
                <a:latin typeface="Arial"/>
                <a:cs typeface="Arial"/>
              </a:rPr>
              <a:t>more than 20 </a:t>
            </a:r>
            <a:r>
              <a:rPr lang="fr-FR" sz="2000" dirty="0" err="1">
                <a:latin typeface="Arial"/>
                <a:cs typeface="Arial"/>
              </a:rPr>
              <a:t>master’s</a:t>
            </a:r>
            <a:r>
              <a:rPr lang="fr-FR" sz="2000" dirty="0">
                <a:latin typeface="Arial"/>
                <a:cs typeface="Arial"/>
              </a:rPr>
              <a:t> programmes in English.</a:t>
            </a:r>
          </a:p>
        </p:txBody>
      </p:sp>
    </p:spTree>
    <p:extLst>
      <p:ext uri="{BB962C8B-B14F-4D97-AF65-F5344CB8AC3E}">
        <p14:creationId xmlns:p14="http://schemas.microsoft.com/office/powerpoint/2010/main" val="1500439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z="1000" smtClean="0">
                <a:solidFill>
                  <a:srgbClr val="808080"/>
                </a:solidFill>
                <a:latin typeface="Arial"/>
                <a:cs typeface="Arial"/>
              </a:rPr>
              <a:t>09.06.2015</a:t>
            </a:r>
            <a:endParaRPr lang="en-GB" sz="1000">
              <a:solidFill>
                <a:srgbClr val="808080"/>
              </a:solidFill>
              <a:latin typeface="Arial"/>
              <a:cs typeface="Arial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ED7C-312B-7340-92D8-8A7F77A526CB}" type="slidenum">
              <a:rPr lang="en-GB" sz="1000" smtClean="0">
                <a:solidFill>
                  <a:srgbClr val="808080"/>
                </a:solidFill>
                <a:latin typeface="Arial"/>
                <a:cs typeface="Arial"/>
              </a:rPr>
              <a:t>11</a:t>
            </a:fld>
            <a:endParaRPr lang="en-GB" sz="1000">
              <a:solidFill>
                <a:srgbClr val="808080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97957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Image 13" descr="logo_Blan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96" y="240718"/>
            <a:ext cx="1281554" cy="251285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7298710" y="142212"/>
            <a:ext cx="1581094" cy="259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GB" sz="1000" b="1" smtClean="0">
                <a:solidFill>
                  <a:srgbClr val="FFFFFF"/>
                </a:solidFill>
                <a:latin typeface="Arial"/>
                <a:cs typeface="Arial"/>
              </a:rPr>
              <a:t>STUDYING IN FRANCE</a:t>
            </a:r>
            <a:endParaRPr lang="en-GB" sz="10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12144" y="1664875"/>
            <a:ext cx="7516021" cy="3980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2800" b="1" dirty="0" smtClean="0">
                <a:solidFill>
                  <a:srgbClr val="E6142D"/>
                </a:solidFill>
                <a:latin typeface="Arial"/>
                <a:cs typeface="Arial"/>
              </a:rPr>
              <a:t>WHERE TO GO FOR HELP?</a:t>
            </a:r>
            <a:endParaRPr lang="en-GB" sz="2800" b="1" dirty="0" smtClean="0">
              <a:solidFill>
                <a:srgbClr val="E6142D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endParaRPr lang="en-GB" sz="2200" b="1" dirty="0" smtClean="0">
              <a:solidFill>
                <a:srgbClr val="E6142D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r>
              <a:rPr lang="fr-FR" sz="2000" dirty="0">
                <a:latin typeface="Arial"/>
                <a:cs typeface="Arial"/>
              </a:rPr>
              <a:t>Campus </a:t>
            </a:r>
            <a:r>
              <a:rPr lang="fr-FR" sz="2000" dirty="0" smtClean="0">
                <a:latin typeface="Arial"/>
                <a:cs typeface="Arial"/>
              </a:rPr>
              <a:t>France</a:t>
            </a:r>
          </a:p>
          <a:p>
            <a:pPr lvl="1">
              <a:lnSpc>
                <a:spcPct val="110000"/>
              </a:lnSpc>
              <a:buClr>
                <a:srgbClr val="E6142D"/>
              </a:buClr>
            </a:pPr>
            <a:r>
              <a:rPr lang="en-US" sz="2000" dirty="0" smtClean="0">
                <a:latin typeface="Arial"/>
                <a:cs typeface="Arial"/>
              </a:rPr>
              <a:t>Address</a:t>
            </a:r>
            <a:r>
              <a:rPr lang="en-US" sz="2000" dirty="0">
                <a:latin typeface="Arial"/>
                <a:cs typeface="Arial"/>
              </a:rPr>
              <a:t>:</a:t>
            </a:r>
          </a:p>
          <a:p>
            <a:pPr lvl="1">
              <a:lnSpc>
                <a:spcPct val="110000"/>
              </a:lnSpc>
              <a:buClr>
                <a:srgbClr val="E6142D"/>
              </a:buClr>
            </a:pPr>
            <a:r>
              <a:rPr lang="fr-FR" sz="2000" dirty="0">
                <a:latin typeface="Arial"/>
                <a:cs typeface="Arial"/>
              </a:rPr>
              <a:t>Institut Français du Royaume-Uni</a:t>
            </a:r>
          </a:p>
          <a:p>
            <a:pPr lvl="1">
              <a:lnSpc>
                <a:spcPct val="110000"/>
              </a:lnSpc>
              <a:buClr>
                <a:srgbClr val="E6142D"/>
              </a:buClr>
            </a:pPr>
            <a:r>
              <a:rPr lang="fr-FR" sz="2000" dirty="0">
                <a:latin typeface="Arial"/>
                <a:cs typeface="Arial"/>
              </a:rPr>
              <a:t>Médiathèque</a:t>
            </a:r>
          </a:p>
          <a:p>
            <a:pPr lvl="1">
              <a:lnSpc>
                <a:spcPct val="110000"/>
              </a:lnSpc>
              <a:buClr>
                <a:srgbClr val="E6142D"/>
              </a:buClr>
            </a:pPr>
            <a:r>
              <a:rPr lang="fr-FR" sz="2000" dirty="0">
                <a:latin typeface="Arial"/>
                <a:cs typeface="Arial"/>
              </a:rPr>
              <a:t>17 </a:t>
            </a:r>
            <a:r>
              <a:rPr lang="fr-FR" sz="2000" dirty="0" err="1">
                <a:latin typeface="Arial"/>
                <a:cs typeface="Arial"/>
              </a:rPr>
              <a:t>Queensberry</a:t>
            </a:r>
            <a:r>
              <a:rPr lang="fr-FR" sz="2000" dirty="0">
                <a:latin typeface="Arial"/>
                <a:cs typeface="Arial"/>
              </a:rPr>
              <a:t> Place, London SW7 2DT</a:t>
            </a:r>
          </a:p>
          <a:p>
            <a:pPr lvl="1">
              <a:lnSpc>
                <a:spcPct val="110000"/>
              </a:lnSpc>
              <a:buClr>
                <a:srgbClr val="E6142D"/>
              </a:buClr>
            </a:pPr>
            <a:r>
              <a:rPr lang="fr-FR" sz="2000" dirty="0">
                <a:latin typeface="Arial"/>
                <a:cs typeface="Arial"/>
              </a:rPr>
              <a:t>+44 </a:t>
            </a:r>
            <a:r>
              <a:rPr lang="fr-FR" sz="2000" dirty="0" smtClean="0">
                <a:latin typeface="Arial"/>
                <a:cs typeface="Arial"/>
              </a:rPr>
              <a:t>20 7871 3519</a:t>
            </a:r>
            <a:endParaRPr lang="fr-FR" sz="2000" dirty="0">
              <a:latin typeface="Arial"/>
              <a:cs typeface="Arial"/>
            </a:endParaRPr>
          </a:p>
          <a:p>
            <a:pPr lvl="1">
              <a:lnSpc>
                <a:spcPct val="110000"/>
              </a:lnSpc>
              <a:buClr>
                <a:srgbClr val="E6142D"/>
              </a:buClr>
            </a:pPr>
            <a:r>
              <a:rPr lang="fr-FR" sz="2000" dirty="0">
                <a:latin typeface="Arial"/>
                <a:cs typeface="Arial"/>
                <a:hlinkClick r:id="rId4"/>
              </a:rPr>
              <a:t>londres@campusfrance.org</a:t>
            </a:r>
            <a:r>
              <a:rPr lang="fr-FR" sz="2000" dirty="0">
                <a:latin typeface="Arial"/>
                <a:cs typeface="Arial"/>
              </a:rPr>
              <a:t> </a:t>
            </a:r>
            <a:endParaRPr lang="en-US" sz="2000" dirty="0">
              <a:latin typeface="Arial"/>
              <a:cs typeface="Arial"/>
            </a:endParaRP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And </a:t>
            </a:r>
            <a:r>
              <a:rPr lang="en-US" sz="2000" dirty="0">
                <a:latin typeface="Arial"/>
                <a:cs typeface="Arial"/>
              </a:rPr>
              <a:t>for Sciences Po:</a:t>
            </a:r>
          </a:p>
          <a:p>
            <a:pPr lvl="1">
              <a:lnSpc>
                <a:spcPct val="110000"/>
              </a:lnSpc>
              <a:buClr>
                <a:srgbClr val="E6142D"/>
              </a:buClr>
            </a:pPr>
            <a:r>
              <a:rPr lang="en-US" sz="2000" dirty="0">
                <a:latin typeface="Arial"/>
                <a:cs typeface="Arial"/>
                <a:hlinkClick r:id="rId5"/>
              </a:rPr>
              <a:t>brendan.tighe@sciencespo.fr</a:t>
            </a:r>
            <a:r>
              <a:rPr lang="en-US" sz="2000" dirty="0">
                <a:latin typeface="Arial"/>
                <a:cs typeface="Arial"/>
              </a:rPr>
              <a:t> </a:t>
            </a:r>
            <a:endParaRPr lang="fr-FR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2054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1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86009" y="5343398"/>
            <a:ext cx="2749971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  <a:latin typeface="Arial Bold"/>
                <a:cs typeface="Arial Bold"/>
              </a:rPr>
              <a:t>STUDYING IN France</a:t>
            </a:r>
            <a:endParaRPr lang="fr-FR" sz="2000" b="1" dirty="0" smtClean="0">
              <a:solidFill>
                <a:schemeClr val="bg1"/>
              </a:solidFill>
              <a:latin typeface="Arial Bold"/>
              <a:cs typeface="Arial Bold"/>
            </a:endParaRPr>
          </a:p>
          <a:p>
            <a:r>
              <a:rPr lang="fr-FR" sz="2000" dirty="0" smtClean="0">
                <a:solidFill>
                  <a:schemeClr val="bg1"/>
                </a:solidFill>
                <a:latin typeface="Arial"/>
                <a:cs typeface="Arial"/>
              </a:rPr>
              <a:t>Brendan Tighe</a:t>
            </a:r>
            <a:endParaRPr lang="fr-FR" sz="2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fr-FR" sz="1100" dirty="0" smtClean="0">
                <a:solidFill>
                  <a:schemeClr val="bg1"/>
                </a:solidFill>
                <a:latin typeface="Arial"/>
                <a:cs typeface="Arial"/>
              </a:rPr>
              <a:t>09.06.2015</a:t>
            </a:r>
            <a:endParaRPr lang="fr-FR" sz="1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Image 1" descr="emble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540" y="3263900"/>
            <a:ext cx="35941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23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0A22-EF46-DE49-ACA8-37405EC4E166}" type="datetime1">
              <a:rPr lang="en-GB" sz="1000" smtClean="0">
                <a:solidFill>
                  <a:srgbClr val="808080"/>
                </a:solidFill>
                <a:latin typeface="Arial"/>
                <a:cs typeface="Arial"/>
              </a:rPr>
              <a:t>09/06/15</a:t>
            </a:fld>
            <a:endParaRPr lang="en-GB" sz="1000">
              <a:solidFill>
                <a:srgbClr val="808080"/>
              </a:solidFill>
              <a:latin typeface="Arial"/>
              <a:cs typeface="Arial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ED7C-312B-7340-92D8-8A7F77A526CB}" type="slidenum">
              <a:rPr lang="en-GB" sz="1000" smtClean="0">
                <a:solidFill>
                  <a:srgbClr val="808080"/>
                </a:solidFill>
                <a:latin typeface="Arial"/>
                <a:cs typeface="Arial"/>
              </a:rPr>
              <a:t>2</a:t>
            </a:fld>
            <a:endParaRPr lang="en-GB" sz="1000">
              <a:solidFill>
                <a:srgbClr val="808080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97957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Image 13" descr="logo_Blan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96" y="240718"/>
            <a:ext cx="1281554" cy="251285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7298710" y="142212"/>
            <a:ext cx="1581094" cy="259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GB" sz="1000" b="1" smtClean="0">
                <a:solidFill>
                  <a:srgbClr val="FFFFFF"/>
                </a:solidFill>
                <a:latin typeface="Arial"/>
                <a:cs typeface="Arial"/>
              </a:rPr>
              <a:t>STUDYING IN FRANCE</a:t>
            </a:r>
          </a:p>
        </p:txBody>
      </p:sp>
      <p:sp>
        <p:nvSpPr>
          <p:cNvPr id="9" name="ZoneTexte 1"/>
          <p:cNvSpPr txBox="1"/>
          <p:nvPr/>
        </p:nvSpPr>
        <p:spPr>
          <a:xfrm>
            <a:off x="797378" y="1664875"/>
            <a:ext cx="7530787" cy="347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2800" b="1" dirty="0" smtClean="0">
                <a:solidFill>
                  <a:srgbClr val="E6142D"/>
                </a:solidFill>
                <a:latin typeface="Arial"/>
                <a:cs typeface="Arial"/>
              </a:rPr>
              <a:t>WHY CHOOSE FRANCE?</a:t>
            </a:r>
            <a:br>
              <a:rPr lang="en-GB" sz="2800" b="1" dirty="0" smtClean="0">
                <a:solidFill>
                  <a:srgbClr val="E6142D"/>
                </a:solidFill>
                <a:latin typeface="Arial"/>
                <a:cs typeface="Arial"/>
              </a:rPr>
            </a:br>
            <a:endParaRPr lang="en-GB" sz="2800" b="1" dirty="0" smtClean="0">
              <a:solidFill>
                <a:srgbClr val="E6142D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/>
                <a:cs typeface="Arial"/>
              </a:rPr>
              <a:t>For the quality of it</a:t>
            </a:r>
            <a:r>
              <a:rPr lang="en-GB" sz="2400" dirty="0" smtClean="0">
                <a:solidFill>
                  <a:srgbClr val="000000"/>
                </a:solidFill>
                <a:latin typeface="Arial"/>
                <a:cs typeface="Arial"/>
              </a:rPr>
              <a:t>s higher education</a:t>
            </a: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/>
                <a:cs typeface="Arial"/>
              </a:rPr>
              <a:t>For its international flavour</a:t>
            </a: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/>
                <a:cs typeface="Arial"/>
              </a:rPr>
              <a:t>For its renowned ‘art de vivre’ and quality of life</a:t>
            </a: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/>
                <a:cs typeface="Arial"/>
              </a:rPr>
              <a:t>For the vibrancy of contemporary French culture</a:t>
            </a: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/>
                <a:cs typeface="Arial"/>
              </a:rPr>
              <a:t>For the strength of its economy</a:t>
            </a: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/>
                <a:cs typeface="Arial"/>
              </a:rPr>
              <a:t>For the savings</a:t>
            </a:r>
          </a:p>
        </p:txBody>
      </p:sp>
    </p:spTree>
    <p:extLst>
      <p:ext uri="{BB962C8B-B14F-4D97-AF65-F5344CB8AC3E}">
        <p14:creationId xmlns:p14="http://schemas.microsoft.com/office/powerpoint/2010/main" val="1855057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536" y="5309548"/>
            <a:ext cx="1319409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z="1000" smtClean="0">
                <a:solidFill>
                  <a:srgbClr val="808080"/>
                </a:solidFill>
                <a:latin typeface="Arial"/>
                <a:cs typeface="Arial"/>
              </a:rPr>
              <a:t>09.06.2015</a:t>
            </a:r>
            <a:endParaRPr lang="en-GB" sz="1000">
              <a:solidFill>
                <a:srgbClr val="808080"/>
              </a:solidFill>
              <a:latin typeface="Arial"/>
              <a:cs typeface="Arial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ED7C-312B-7340-92D8-8A7F77A526CB}" type="slidenum">
              <a:rPr lang="en-GB" sz="1000" smtClean="0">
                <a:solidFill>
                  <a:srgbClr val="808080"/>
                </a:solidFill>
                <a:latin typeface="Arial"/>
                <a:cs typeface="Arial"/>
              </a:rPr>
              <a:t>3</a:t>
            </a:fld>
            <a:endParaRPr lang="en-GB" sz="1000">
              <a:solidFill>
                <a:srgbClr val="808080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97957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Arial"/>
              <a:cs typeface="Arial"/>
            </a:endParaRPr>
          </a:p>
        </p:txBody>
      </p:sp>
      <p:pic>
        <p:nvPicPr>
          <p:cNvPr id="14" name="Image 13" descr="logo_Blan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96" y="240718"/>
            <a:ext cx="1281554" cy="251285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7298710" y="142212"/>
            <a:ext cx="1581094" cy="259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GB" sz="1000" b="1" smtClean="0">
                <a:solidFill>
                  <a:srgbClr val="FFFFFF"/>
                </a:solidFill>
                <a:latin typeface="Arial"/>
                <a:cs typeface="Arial"/>
              </a:rPr>
              <a:t>STUDYING IN FRANCE</a:t>
            </a:r>
            <a:endParaRPr lang="en-GB" sz="10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57200" y="50551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rgbClr val="E6142D"/>
                </a:solidFill>
                <a:latin typeface="Arial"/>
                <a:ea typeface="+mn-ea"/>
                <a:cs typeface="Arial"/>
              </a:rPr>
              <a:t>THE GREAT DIVIDE</a:t>
            </a:r>
            <a:endParaRPr lang="en-GB" sz="2800" b="1" dirty="0">
              <a:solidFill>
                <a:srgbClr val="E6142D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0" name="Espace réservé du texte 4"/>
          <p:cNvSpPr txBox="1">
            <a:spLocks/>
          </p:cNvSpPr>
          <p:nvPr/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rgbClr val="000000"/>
                </a:solidFill>
                <a:latin typeface="Arial"/>
                <a:cs typeface="Arial"/>
              </a:rPr>
              <a:t>Universities</a:t>
            </a:r>
            <a:endParaRPr lang="en-GB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Espace réservé du contenu 5"/>
          <p:cNvSpPr txBox="1">
            <a:spLocks/>
          </p:cNvSpPr>
          <p:nvPr/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latin typeface="Arial"/>
                <a:cs typeface="Arial"/>
              </a:rPr>
              <a:t>Open to all</a:t>
            </a:r>
          </a:p>
          <a:p>
            <a:r>
              <a:rPr lang="en-GB" sz="2400" dirty="0" smtClean="0">
                <a:latin typeface="Arial"/>
                <a:cs typeface="Arial"/>
              </a:rPr>
              <a:t>General</a:t>
            </a:r>
          </a:p>
          <a:p>
            <a:r>
              <a:rPr lang="en-GB" sz="2400" dirty="0" smtClean="0">
                <a:latin typeface="Arial"/>
                <a:cs typeface="Arial"/>
              </a:rPr>
              <a:t>Low fees</a:t>
            </a:r>
          </a:p>
        </p:txBody>
      </p:sp>
      <p:sp>
        <p:nvSpPr>
          <p:cNvPr id="13" name="Espace réservé du texte 6"/>
          <p:cNvSpPr txBox="1">
            <a:spLocks/>
          </p:cNvSpPr>
          <p:nvPr/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 smtClean="0">
                <a:latin typeface="Arial"/>
                <a:cs typeface="Arial"/>
              </a:rPr>
              <a:t>Grande </a:t>
            </a:r>
            <a:r>
              <a:rPr lang="en-GB" sz="2400" dirty="0" err="1" smtClean="0">
                <a:latin typeface="Arial"/>
                <a:cs typeface="Arial"/>
              </a:rPr>
              <a:t>Ecoles</a:t>
            </a:r>
            <a:endParaRPr lang="en-GB" sz="2400" dirty="0">
              <a:latin typeface="Arial"/>
              <a:cs typeface="Arial"/>
            </a:endParaRPr>
          </a:p>
        </p:txBody>
      </p:sp>
      <p:sp>
        <p:nvSpPr>
          <p:cNvPr id="16" name="Espace réservé du contenu 7"/>
          <p:cNvSpPr txBox="1">
            <a:spLocks/>
          </p:cNvSpPr>
          <p:nvPr/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latin typeface="Arial"/>
                <a:cs typeface="Arial"/>
              </a:rPr>
              <a:t>Selective</a:t>
            </a:r>
          </a:p>
          <a:p>
            <a:r>
              <a:rPr lang="en-GB" sz="2400" dirty="0" smtClean="0">
                <a:latin typeface="Arial"/>
                <a:cs typeface="Arial"/>
              </a:rPr>
              <a:t>Specialised</a:t>
            </a:r>
          </a:p>
          <a:p>
            <a:r>
              <a:rPr lang="en-GB" sz="2400" dirty="0" smtClean="0">
                <a:latin typeface="Arial"/>
                <a:cs typeface="Arial"/>
              </a:rPr>
              <a:t>High fees</a:t>
            </a:r>
            <a:endParaRPr lang="en-GB" sz="2400" dirty="0">
              <a:latin typeface="Arial"/>
              <a:cs typeface="Arial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72" y="4071472"/>
            <a:ext cx="1915472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96" y="5151472"/>
            <a:ext cx="148712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695" y="4085901"/>
            <a:ext cx="153439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472" y="5309548"/>
            <a:ext cx="226451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4229548"/>
            <a:ext cx="10752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4" y="4305188"/>
            <a:ext cx="1967344" cy="8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Connecteur droit 3"/>
          <p:cNvCxnSpPr>
            <a:stCxn id="10" idx="3"/>
          </p:cNvCxnSpPr>
          <p:nvPr/>
        </p:nvCxnSpPr>
        <p:spPr>
          <a:xfrm>
            <a:off x="4497388" y="1854994"/>
            <a:ext cx="2604" cy="428155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392" y="5691472"/>
            <a:ext cx="29718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53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z="1000" smtClean="0">
                <a:solidFill>
                  <a:srgbClr val="808080"/>
                </a:solidFill>
                <a:latin typeface="Arial"/>
                <a:cs typeface="Arial"/>
              </a:rPr>
              <a:t>09.06.2015</a:t>
            </a:r>
            <a:endParaRPr lang="en-GB" sz="1000">
              <a:solidFill>
                <a:srgbClr val="808080"/>
              </a:solidFill>
              <a:latin typeface="Arial"/>
              <a:cs typeface="Arial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ED7C-312B-7340-92D8-8A7F77A526CB}" type="slidenum">
              <a:rPr lang="en-GB" sz="1000" smtClean="0">
                <a:solidFill>
                  <a:srgbClr val="808080"/>
                </a:solidFill>
                <a:latin typeface="Arial"/>
                <a:cs typeface="Arial"/>
              </a:rPr>
              <a:t>4</a:t>
            </a:fld>
            <a:endParaRPr lang="en-GB" sz="1000">
              <a:solidFill>
                <a:srgbClr val="808080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97957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Image 13" descr="logo_Blan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96" y="240718"/>
            <a:ext cx="1281554" cy="251285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7298710" y="142212"/>
            <a:ext cx="1581094" cy="259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GB" sz="1000" b="1" smtClean="0">
                <a:solidFill>
                  <a:srgbClr val="FFFFFF"/>
                </a:solidFill>
                <a:latin typeface="Arial"/>
                <a:cs typeface="Arial"/>
              </a:rPr>
              <a:t>STUDYING IN FRANCE</a:t>
            </a:r>
            <a:endParaRPr lang="en-GB" sz="10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12144" y="1664875"/>
            <a:ext cx="7516021" cy="4622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2800" b="1" dirty="0" smtClean="0">
                <a:solidFill>
                  <a:srgbClr val="E6142D"/>
                </a:solidFill>
                <a:latin typeface="Arial"/>
                <a:cs typeface="Arial"/>
              </a:rPr>
              <a:t>KEY FIGURES ON HIGHER EDUCATION IN FRANCE</a:t>
            </a:r>
          </a:p>
          <a:p>
            <a:pPr>
              <a:lnSpc>
                <a:spcPct val="110000"/>
              </a:lnSpc>
            </a:pPr>
            <a:endParaRPr lang="en-GB" sz="2000" b="1" dirty="0" smtClean="0">
              <a:solidFill>
                <a:srgbClr val="E6142D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r>
              <a:rPr lang="en-GB" sz="2400" b="1" dirty="0" smtClean="0">
                <a:latin typeface="Arial"/>
                <a:cs typeface="Arial"/>
              </a:rPr>
              <a:t>85</a:t>
            </a:r>
            <a:r>
              <a:rPr lang="en-GB" sz="2400" dirty="0">
                <a:latin typeface="Arial"/>
                <a:cs typeface="Arial"/>
              </a:rPr>
              <a:t> Public </a:t>
            </a:r>
            <a:r>
              <a:rPr lang="en-GB" sz="2400" dirty="0" smtClean="0">
                <a:latin typeface="Arial"/>
                <a:cs typeface="Arial"/>
              </a:rPr>
              <a:t>universities (</a:t>
            </a:r>
            <a:r>
              <a:rPr lang="en-GB" sz="2400" b="1" dirty="0" smtClean="0">
                <a:latin typeface="Arial"/>
                <a:cs typeface="Arial"/>
              </a:rPr>
              <a:t>13</a:t>
            </a:r>
            <a:r>
              <a:rPr lang="en-GB" sz="2400" dirty="0" smtClean="0">
                <a:latin typeface="Arial"/>
                <a:cs typeface="Arial"/>
              </a:rPr>
              <a:t> in the Paris region)</a:t>
            </a:r>
            <a:endParaRPr lang="en-GB" sz="2400" dirty="0">
              <a:latin typeface="Arial"/>
              <a:cs typeface="Arial"/>
            </a:endParaRP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r>
              <a:rPr lang="en-GB" sz="2400" b="1" dirty="0">
                <a:latin typeface="Arial"/>
                <a:cs typeface="Arial"/>
              </a:rPr>
              <a:t>224</a:t>
            </a:r>
            <a:r>
              <a:rPr lang="en-GB" sz="2400" dirty="0">
                <a:latin typeface="Arial"/>
                <a:cs typeface="Arial"/>
              </a:rPr>
              <a:t> Engineering schools</a:t>
            </a: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r>
              <a:rPr lang="en-GB" sz="2400" b="1" dirty="0">
                <a:latin typeface="Arial"/>
                <a:cs typeface="Arial"/>
              </a:rPr>
              <a:t>220</a:t>
            </a:r>
            <a:r>
              <a:rPr lang="en-GB" sz="2400" dirty="0">
                <a:latin typeface="Arial"/>
                <a:cs typeface="Arial"/>
              </a:rPr>
              <a:t> Business schools</a:t>
            </a: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r>
              <a:rPr lang="en-GB" sz="2400" b="1" dirty="0">
                <a:latin typeface="Arial"/>
                <a:cs typeface="Arial"/>
              </a:rPr>
              <a:t>291</a:t>
            </a:r>
            <a:r>
              <a:rPr lang="en-GB" sz="2400" dirty="0">
                <a:latin typeface="Arial"/>
                <a:cs typeface="Arial"/>
              </a:rPr>
              <a:t> Doctoral departments</a:t>
            </a: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r>
              <a:rPr lang="en-GB" sz="2400" b="1" dirty="0">
                <a:latin typeface="Arial"/>
                <a:cs typeface="Arial"/>
              </a:rPr>
              <a:t>1,200</a:t>
            </a:r>
            <a:r>
              <a:rPr lang="en-GB" sz="2400" dirty="0">
                <a:latin typeface="Arial"/>
                <a:cs typeface="Arial"/>
              </a:rPr>
              <a:t> Research </a:t>
            </a:r>
            <a:r>
              <a:rPr lang="en-GB" sz="2400" dirty="0" smtClean="0">
                <a:latin typeface="Arial"/>
                <a:cs typeface="Arial"/>
              </a:rPr>
              <a:t>laboratories</a:t>
            </a: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r>
              <a:rPr lang="en-GB" sz="2400" b="1" dirty="0" smtClean="0">
                <a:latin typeface="Arial"/>
                <a:cs typeface="Arial"/>
              </a:rPr>
              <a:t>700</a:t>
            </a:r>
            <a:r>
              <a:rPr lang="en-GB" sz="2400" dirty="0" smtClean="0">
                <a:latin typeface="Arial"/>
                <a:cs typeface="Arial"/>
              </a:rPr>
              <a:t> Programmes designed for English Speakers</a:t>
            </a: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r>
              <a:rPr lang="fr-FR" sz="2400" dirty="0">
                <a:latin typeface="Arial"/>
                <a:cs typeface="Arial"/>
              </a:rPr>
              <a:t>All </a:t>
            </a:r>
            <a:r>
              <a:rPr lang="fr-FR" sz="2400" dirty="0" err="1">
                <a:latin typeface="Arial"/>
                <a:cs typeface="Arial"/>
              </a:rPr>
              <a:t>students</a:t>
            </a:r>
            <a:r>
              <a:rPr lang="fr-FR" sz="2400" dirty="0">
                <a:latin typeface="Arial"/>
                <a:cs typeface="Arial"/>
              </a:rPr>
              <a:t> </a:t>
            </a:r>
            <a:r>
              <a:rPr lang="fr-FR" sz="2400" dirty="0" err="1">
                <a:latin typeface="Arial"/>
                <a:cs typeface="Arial"/>
              </a:rPr>
              <a:t>with</a:t>
            </a:r>
            <a:r>
              <a:rPr lang="fr-FR" sz="2400" dirty="0">
                <a:latin typeface="Arial"/>
                <a:cs typeface="Arial"/>
              </a:rPr>
              <a:t> </a:t>
            </a:r>
            <a:r>
              <a:rPr lang="fr-FR" sz="2400" dirty="0" err="1">
                <a:latin typeface="Arial"/>
                <a:cs typeface="Arial"/>
              </a:rPr>
              <a:t>three</a:t>
            </a:r>
            <a:r>
              <a:rPr lang="fr-FR" sz="2400" dirty="0">
                <a:latin typeface="Arial"/>
                <a:cs typeface="Arial"/>
              </a:rPr>
              <a:t> </a:t>
            </a:r>
            <a:r>
              <a:rPr lang="fr-FR" sz="2400" dirty="0" err="1">
                <a:latin typeface="Arial"/>
                <a:cs typeface="Arial"/>
              </a:rPr>
              <a:t>pass</a:t>
            </a:r>
            <a:r>
              <a:rPr lang="fr-FR" sz="2400" dirty="0">
                <a:latin typeface="Arial"/>
                <a:cs typeface="Arial"/>
              </a:rPr>
              <a:t> A </a:t>
            </a:r>
            <a:r>
              <a:rPr lang="fr-FR" sz="2400" dirty="0" err="1">
                <a:latin typeface="Arial"/>
                <a:cs typeface="Arial"/>
              </a:rPr>
              <a:t>levels</a:t>
            </a:r>
            <a:r>
              <a:rPr lang="fr-FR" sz="2400" dirty="0">
                <a:latin typeface="Arial"/>
                <a:cs typeface="Arial"/>
              </a:rPr>
              <a:t> </a:t>
            </a:r>
            <a:r>
              <a:rPr lang="fr-FR" sz="2400" dirty="0" err="1">
                <a:latin typeface="Arial"/>
                <a:cs typeface="Arial"/>
              </a:rPr>
              <a:t>will</a:t>
            </a:r>
            <a:r>
              <a:rPr lang="fr-FR" sz="2400" dirty="0">
                <a:latin typeface="Arial"/>
                <a:cs typeface="Arial"/>
              </a:rPr>
              <a:t> </a:t>
            </a:r>
            <a:r>
              <a:rPr lang="fr-FR" sz="2400" dirty="0" err="1">
                <a:latin typeface="Arial"/>
                <a:cs typeface="Arial"/>
              </a:rPr>
              <a:t>be</a:t>
            </a:r>
            <a:r>
              <a:rPr lang="fr-FR" sz="2400" dirty="0">
                <a:latin typeface="Arial"/>
                <a:cs typeface="Arial"/>
              </a:rPr>
              <a:t> </a:t>
            </a:r>
            <a:r>
              <a:rPr lang="fr-FR" sz="2400" dirty="0" err="1">
                <a:latin typeface="Arial"/>
                <a:cs typeface="Arial"/>
              </a:rPr>
              <a:t>admitted</a:t>
            </a:r>
            <a:r>
              <a:rPr lang="fr-FR" sz="2400" dirty="0" smtClean="0">
                <a:latin typeface="Arial"/>
                <a:cs typeface="Arial"/>
              </a:rPr>
              <a:t>.</a:t>
            </a:r>
            <a:endParaRPr lang="fr-FR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7302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z="1000" smtClean="0">
                <a:solidFill>
                  <a:srgbClr val="808080"/>
                </a:solidFill>
                <a:latin typeface="Arial"/>
                <a:cs typeface="Arial"/>
              </a:rPr>
              <a:t>09.06.2015</a:t>
            </a:r>
            <a:endParaRPr lang="en-GB" sz="1000">
              <a:solidFill>
                <a:srgbClr val="808080"/>
              </a:solidFill>
              <a:latin typeface="Arial"/>
              <a:cs typeface="Arial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ED7C-312B-7340-92D8-8A7F77A526CB}" type="slidenum">
              <a:rPr lang="en-GB" sz="1000" smtClean="0">
                <a:solidFill>
                  <a:srgbClr val="808080"/>
                </a:solidFill>
                <a:latin typeface="Arial"/>
                <a:cs typeface="Arial"/>
              </a:rPr>
              <a:t>5</a:t>
            </a:fld>
            <a:endParaRPr lang="en-GB" sz="1000">
              <a:solidFill>
                <a:srgbClr val="808080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97957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Image 13" descr="logo_Blan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96" y="240718"/>
            <a:ext cx="1281554" cy="251285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7298710" y="142212"/>
            <a:ext cx="1581094" cy="259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GB" sz="1000" b="1" smtClean="0">
                <a:solidFill>
                  <a:srgbClr val="FFFFFF"/>
                </a:solidFill>
                <a:latin typeface="Arial"/>
                <a:cs typeface="Arial"/>
              </a:rPr>
              <a:t>STUDYING IN FRANCE</a:t>
            </a:r>
            <a:endParaRPr lang="en-GB" sz="10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12144" y="1664875"/>
            <a:ext cx="7516021" cy="418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2800" b="1" dirty="0" smtClean="0">
                <a:solidFill>
                  <a:srgbClr val="E6142D"/>
                </a:solidFill>
                <a:latin typeface="Arial"/>
                <a:cs typeface="Arial"/>
              </a:rPr>
              <a:t>GRANDE ECOLES</a:t>
            </a:r>
          </a:p>
          <a:p>
            <a:pPr>
              <a:lnSpc>
                <a:spcPct val="110000"/>
              </a:lnSpc>
            </a:pPr>
            <a:endParaRPr lang="en-GB" sz="2200" b="1" dirty="0" smtClean="0">
              <a:solidFill>
                <a:srgbClr val="E6142D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r>
              <a:rPr lang="en-GB" sz="2400" dirty="0">
                <a:latin typeface="Arial"/>
                <a:cs typeface="Arial"/>
              </a:rPr>
              <a:t>You are more likely to see Grande </a:t>
            </a:r>
            <a:r>
              <a:rPr lang="en-GB" sz="2400" dirty="0" err="1">
                <a:latin typeface="Arial"/>
                <a:cs typeface="Arial"/>
              </a:rPr>
              <a:t>Ecoles</a:t>
            </a:r>
            <a:r>
              <a:rPr lang="en-GB" sz="2400" dirty="0">
                <a:latin typeface="Arial"/>
                <a:cs typeface="Arial"/>
              </a:rPr>
              <a:t> come placed in the international rankings. Especially if they are subject oriented.</a:t>
            </a: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r>
              <a:rPr lang="en-GB" sz="2400" dirty="0">
                <a:latin typeface="Arial"/>
                <a:cs typeface="Arial"/>
              </a:rPr>
              <a:t>They are increasingly international and can offer programmes taught in English.</a:t>
            </a: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r>
              <a:rPr lang="en-GB" sz="2400" dirty="0">
                <a:latin typeface="Arial"/>
                <a:cs typeface="Arial"/>
              </a:rPr>
              <a:t>Set their own fees. </a:t>
            </a:r>
            <a:r>
              <a:rPr lang="en-GB" sz="2400" dirty="0" smtClean="0">
                <a:latin typeface="Arial"/>
                <a:cs typeface="Arial"/>
              </a:rPr>
              <a:t>Between €3,000 - €10,000 </a:t>
            </a:r>
            <a:r>
              <a:rPr lang="en-GB" sz="2400" dirty="0">
                <a:latin typeface="Arial"/>
                <a:cs typeface="Arial"/>
              </a:rPr>
              <a:t>p/a</a:t>
            </a: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r>
              <a:rPr lang="en-GB" sz="2400" dirty="0">
                <a:latin typeface="Arial"/>
                <a:cs typeface="Arial"/>
              </a:rPr>
              <a:t>Often involve integrated masters</a:t>
            </a:r>
            <a:r>
              <a:rPr lang="en-GB" sz="2400" dirty="0" smtClean="0">
                <a:latin typeface="Arial"/>
                <a:cs typeface="Arial"/>
              </a:rPr>
              <a:t>.</a:t>
            </a: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r>
              <a:rPr lang="en-GB" sz="2400" dirty="0">
                <a:latin typeface="Arial"/>
                <a:cs typeface="Arial"/>
              </a:rPr>
              <a:t>Full list </a:t>
            </a:r>
            <a:r>
              <a:rPr lang="en-GB" sz="2400" dirty="0" smtClean="0">
                <a:latin typeface="Arial"/>
                <a:cs typeface="Arial"/>
                <a:hlinkClick r:id="rId4"/>
              </a:rPr>
              <a:t>www.cge.asso.fr</a:t>
            </a:r>
            <a:r>
              <a:rPr lang="en-GB" sz="2400" dirty="0" smtClean="0">
                <a:latin typeface="Arial"/>
                <a:cs typeface="Arial"/>
              </a:rPr>
              <a:t> </a:t>
            </a:r>
            <a:endParaRPr lang="en-GB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1269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z="1000" smtClean="0">
                <a:solidFill>
                  <a:srgbClr val="808080"/>
                </a:solidFill>
                <a:latin typeface="Arial"/>
                <a:cs typeface="Arial"/>
              </a:rPr>
              <a:t>09.06.2015</a:t>
            </a:r>
            <a:endParaRPr lang="en-GB" sz="1000">
              <a:solidFill>
                <a:srgbClr val="808080"/>
              </a:solidFill>
              <a:latin typeface="Arial"/>
              <a:cs typeface="Arial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ED7C-312B-7340-92D8-8A7F77A526CB}" type="slidenum">
              <a:rPr lang="en-GB" sz="1000" smtClean="0">
                <a:solidFill>
                  <a:srgbClr val="808080"/>
                </a:solidFill>
                <a:latin typeface="Arial"/>
                <a:cs typeface="Arial"/>
              </a:rPr>
              <a:t>6</a:t>
            </a:fld>
            <a:endParaRPr lang="en-GB" sz="1000">
              <a:solidFill>
                <a:srgbClr val="808080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97957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Image 13" descr="logo_Blan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96" y="240718"/>
            <a:ext cx="1281554" cy="251285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7298710" y="142212"/>
            <a:ext cx="1581094" cy="259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GB" sz="1000" b="1" smtClean="0">
                <a:solidFill>
                  <a:srgbClr val="FFFFFF"/>
                </a:solidFill>
                <a:latin typeface="Arial"/>
                <a:cs typeface="Arial"/>
              </a:rPr>
              <a:t>STUDYING IN FRANCE</a:t>
            </a:r>
            <a:endParaRPr lang="en-GB" sz="10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12144" y="1664875"/>
            <a:ext cx="7516021" cy="458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2800" b="1" dirty="0" smtClean="0">
                <a:solidFill>
                  <a:srgbClr val="E6142D"/>
                </a:solidFill>
                <a:latin typeface="Arial"/>
                <a:cs typeface="Arial"/>
              </a:rPr>
              <a:t>ADMISSIONS</a:t>
            </a:r>
          </a:p>
          <a:p>
            <a:pPr>
              <a:lnSpc>
                <a:spcPct val="110000"/>
              </a:lnSpc>
            </a:pPr>
            <a:endParaRPr lang="en-GB" sz="2200" b="1" dirty="0" smtClean="0">
              <a:solidFill>
                <a:srgbClr val="E6142D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r>
              <a:rPr lang="en-GB" sz="2400" dirty="0">
                <a:latin typeface="Arial"/>
                <a:cs typeface="Arial"/>
              </a:rPr>
              <a:t>There is one website for applications to universities:</a:t>
            </a: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r>
              <a:rPr lang="en-GB" sz="2400" dirty="0" smtClean="0">
                <a:latin typeface="Arial"/>
                <a:cs typeface="Arial"/>
                <a:hlinkClick r:id="rId4"/>
              </a:rPr>
              <a:t>www.admission</a:t>
            </a:r>
            <a:r>
              <a:rPr lang="en-GB" sz="2400" dirty="0">
                <a:latin typeface="Arial"/>
                <a:cs typeface="Arial"/>
                <a:hlinkClick r:id="rId4"/>
              </a:rPr>
              <a:t>-</a:t>
            </a:r>
            <a:r>
              <a:rPr lang="en-GB" sz="2400" dirty="0" smtClean="0">
                <a:latin typeface="Arial"/>
                <a:cs typeface="Arial"/>
                <a:hlinkClick r:id="rId4"/>
              </a:rPr>
              <a:t>postbac.fr</a:t>
            </a:r>
            <a:r>
              <a:rPr lang="en-GB" sz="2400" dirty="0" smtClean="0">
                <a:latin typeface="Arial"/>
                <a:cs typeface="Arial"/>
              </a:rPr>
              <a:t> </a:t>
            </a: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r>
              <a:rPr lang="en-GB" sz="2400" dirty="0" smtClean="0">
                <a:latin typeface="Arial"/>
                <a:cs typeface="Arial"/>
              </a:rPr>
              <a:t>The procedure begins in mid January.</a:t>
            </a:r>
            <a:endParaRPr lang="en-GB" sz="2400" dirty="0">
              <a:latin typeface="Arial"/>
              <a:cs typeface="Arial"/>
            </a:endParaRP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r>
              <a:rPr lang="en-GB" sz="2400" dirty="0">
                <a:latin typeface="Arial"/>
                <a:cs typeface="Arial"/>
              </a:rPr>
              <a:t>DELF / </a:t>
            </a:r>
            <a:r>
              <a:rPr lang="en-GB" sz="2400" dirty="0" smtClean="0">
                <a:latin typeface="Arial"/>
                <a:cs typeface="Arial"/>
              </a:rPr>
              <a:t>DALF</a:t>
            </a: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endParaRPr lang="en-GB" sz="2400" dirty="0">
              <a:latin typeface="Arial"/>
              <a:cs typeface="Arial"/>
            </a:endParaRP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endParaRPr lang="en-GB" sz="2400" dirty="0" smtClean="0">
              <a:latin typeface="Arial"/>
              <a:cs typeface="Arial"/>
            </a:endParaRP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endParaRPr lang="en-GB" sz="2400" dirty="0" smtClean="0">
              <a:latin typeface="Arial"/>
              <a:cs typeface="Arial"/>
            </a:endParaRP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endParaRPr lang="en-GB" sz="2400" dirty="0" smtClean="0">
              <a:latin typeface="Arial"/>
              <a:cs typeface="Arial"/>
            </a:endParaRP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r>
              <a:rPr lang="en-GB" sz="2400" dirty="0" err="1" smtClean="0">
                <a:latin typeface="Arial"/>
                <a:cs typeface="Arial"/>
              </a:rPr>
              <a:t>Grandes</a:t>
            </a:r>
            <a:r>
              <a:rPr lang="en-GB" sz="2400" dirty="0" smtClean="0">
                <a:latin typeface="Arial"/>
                <a:cs typeface="Arial"/>
              </a:rPr>
              <a:t> </a:t>
            </a:r>
            <a:r>
              <a:rPr lang="en-GB" sz="2400" dirty="0" err="1">
                <a:latin typeface="Arial"/>
                <a:cs typeface="Arial"/>
              </a:rPr>
              <a:t>Ecoles</a:t>
            </a:r>
            <a:r>
              <a:rPr lang="en-GB" sz="2400" dirty="0">
                <a:latin typeface="Arial"/>
                <a:cs typeface="Arial"/>
              </a:rPr>
              <a:t> have their own procedures.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536" y="4289340"/>
            <a:ext cx="1510936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269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861" y="4653136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z="1000" smtClean="0">
                <a:solidFill>
                  <a:srgbClr val="808080"/>
                </a:solidFill>
                <a:latin typeface="Arial"/>
                <a:cs typeface="Arial"/>
              </a:rPr>
              <a:t>09.06.2015</a:t>
            </a:r>
            <a:endParaRPr lang="en-GB" sz="1000">
              <a:solidFill>
                <a:srgbClr val="808080"/>
              </a:solidFill>
              <a:latin typeface="Arial"/>
              <a:cs typeface="Arial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ED7C-312B-7340-92D8-8A7F77A526CB}" type="slidenum">
              <a:rPr lang="en-GB" sz="1000" smtClean="0">
                <a:solidFill>
                  <a:srgbClr val="808080"/>
                </a:solidFill>
                <a:latin typeface="Arial"/>
                <a:cs typeface="Arial"/>
              </a:rPr>
              <a:t>7</a:t>
            </a:fld>
            <a:endParaRPr lang="en-GB" sz="1000">
              <a:solidFill>
                <a:srgbClr val="808080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97957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Image 13" descr="logo_Blan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96" y="240718"/>
            <a:ext cx="1281554" cy="251285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7298710" y="142212"/>
            <a:ext cx="1581094" cy="259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GB" sz="1000" b="1" smtClean="0">
                <a:solidFill>
                  <a:srgbClr val="FFFFFF"/>
                </a:solidFill>
                <a:latin typeface="Arial"/>
                <a:cs typeface="Arial"/>
              </a:rPr>
              <a:t>STUDYING IN FRANCE</a:t>
            </a:r>
            <a:endParaRPr lang="en-GB" sz="10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12144" y="1664875"/>
            <a:ext cx="7516021" cy="3370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2800" b="1" dirty="0" smtClean="0">
                <a:solidFill>
                  <a:srgbClr val="E6142D"/>
                </a:solidFill>
                <a:latin typeface="Arial"/>
                <a:cs typeface="Arial"/>
              </a:rPr>
              <a:t>BEYOND THE DIVIDE</a:t>
            </a:r>
          </a:p>
          <a:p>
            <a:pPr>
              <a:lnSpc>
                <a:spcPct val="110000"/>
              </a:lnSpc>
            </a:pPr>
            <a:endParaRPr lang="en-GB" sz="2200" b="1" dirty="0" smtClean="0">
              <a:solidFill>
                <a:srgbClr val="E6142D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r>
              <a:rPr lang="en-GB" sz="2400" dirty="0">
                <a:latin typeface="Arial"/>
                <a:cs typeface="Arial"/>
              </a:rPr>
              <a:t>1000s of private institutes </a:t>
            </a:r>
            <a:r>
              <a:rPr lang="en-GB" sz="2400" dirty="0" smtClean="0">
                <a:latin typeface="Arial"/>
                <a:cs typeface="Arial"/>
              </a:rPr>
              <a:t>exist</a:t>
            </a: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r>
              <a:rPr lang="en-GB" sz="2400" dirty="0"/>
              <a:t>Specialized schools may </a:t>
            </a:r>
            <a:r>
              <a:rPr lang="en-GB" sz="2400" dirty="0" smtClean="0"/>
              <a:t>or may not offer </a:t>
            </a:r>
            <a:r>
              <a:rPr lang="en-GB" sz="2400" dirty="0"/>
              <a:t>government-sanctioned diplomas or degrees that are specific to the granting institution. </a:t>
            </a:r>
            <a:endParaRPr lang="en-GB" sz="2400" dirty="0">
              <a:latin typeface="Arial"/>
              <a:cs typeface="Arial"/>
            </a:endParaRP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r>
              <a:rPr lang="en-GB" sz="2400" dirty="0">
                <a:latin typeface="Arial"/>
                <a:cs typeface="Arial"/>
              </a:rPr>
              <a:t>They tend to be very industry focused</a:t>
            </a: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r>
              <a:rPr lang="en-GB" sz="2400" dirty="0">
                <a:latin typeface="Arial"/>
                <a:cs typeface="Arial"/>
              </a:rPr>
              <a:t>Hospitality, Cookery, Art, etc.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035029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7861" y="5079210"/>
            <a:ext cx="2513437" cy="127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87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z="1000" smtClean="0">
                <a:solidFill>
                  <a:srgbClr val="808080"/>
                </a:solidFill>
                <a:latin typeface="Arial"/>
                <a:cs typeface="Arial"/>
              </a:rPr>
              <a:t>09.06.2015</a:t>
            </a:r>
            <a:endParaRPr lang="en-GB" sz="1000">
              <a:solidFill>
                <a:srgbClr val="808080"/>
              </a:solidFill>
              <a:latin typeface="Arial"/>
              <a:cs typeface="Arial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ED7C-312B-7340-92D8-8A7F77A526CB}" type="slidenum">
              <a:rPr lang="en-GB" sz="1000" smtClean="0">
                <a:solidFill>
                  <a:srgbClr val="808080"/>
                </a:solidFill>
                <a:latin typeface="Arial"/>
                <a:cs typeface="Arial"/>
              </a:rPr>
              <a:t>8</a:t>
            </a:fld>
            <a:endParaRPr lang="en-GB" sz="1000">
              <a:solidFill>
                <a:srgbClr val="808080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97957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Image 13" descr="logo_Blan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96" y="240718"/>
            <a:ext cx="1281554" cy="251285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7298710" y="142212"/>
            <a:ext cx="1581094" cy="259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GB" sz="1000" b="1" smtClean="0">
                <a:solidFill>
                  <a:srgbClr val="FFFFFF"/>
                </a:solidFill>
                <a:latin typeface="Arial"/>
                <a:cs typeface="Arial"/>
              </a:rPr>
              <a:t>STUDYING IN FRANCE</a:t>
            </a:r>
            <a:endParaRPr lang="en-GB" sz="10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12144" y="1664875"/>
            <a:ext cx="7516021" cy="4995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2800" b="1" dirty="0" smtClean="0">
                <a:solidFill>
                  <a:srgbClr val="E6142D"/>
                </a:solidFill>
                <a:latin typeface="Arial"/>
                <a:cs typeface="Arial"/>
              </a:rPr>
              <a:t>FUNDING AND HOUSING</a:t>
            </a:r>
          </a:p>
          <a:p>
            <a:pPr>
              <a:lnSpc>
                <a:spcPct val="110000"/>
              </a:lnSpc>
            </a:pPr>
            <a:endParaRPr lang="en-GB" sz="2200" b="1" dirty="0" smtClean="0">
              <a:solidFill>
                <a:srgbClr val="E6142D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r>
              <a:rPr lang="en-GB" sz="2400" dirty="0">
                <a:latin typeface="Arial"/>
                <a:cs typeface="Arial"/>
              </a:rPr>
              <a:t>Check </a:t>
            </a:r>
            <a:r>
              <a:rPr lang="en-GB" sz="2400" dirty="0" err="1" smtClean="0">
                <a:latin typeface="Arial"/>
                <a:cs typeface="Arial"/>
                <a:hlinkClick r:id="rId4"/>
              </a:rPr>
              <a:t>campusbourses.campusfrance.org</a:t>
            </a:r>
            <a:r>
              <a:rPr lang="en-GB" sz="2400" dirty="0" smtClean="0">
                <a:latin typeface="Arial"/>
                <a:cs typeface="Arial"/>
              </a:rPr>
              <a:t> </a:t>
            </a:r>
            <a:endParaRPr lang="en-GB" sz="2400" dirty="0">
              <a:latin typeface="Arial"/>
              <a:cs typeface="Arial"/>
            </a:endParaRP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r>
              <a:rPr lang="en-GB" sz="2400" dirty="0" smtClean="0">
                <a:latin typeface="Arial"/>
                <a:cs typeface="Arial"/>
              </a:rPr>
              <a:t>Applications </a:t>
            </a:r>
            <a:r>
              <a:rPr lang="en-GB" sz="2400" dirty="0">
                <a:latin typeface="Arial"/>
                <a:cs typeface="Arial"/>
              </a:rPr>
              <a:t>are made early in the year on a regional basis to CROUS (the government body responsible for student welfare).</a:t>
            </a: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r>
              <a:rPr lang="en-GB" sz="2400" dirty="0">
                <a:latin typeface="Arial"/>
                <a:cs typeface="Arial"/>
              </a:rPr>
              <a:t>Outcomes are decided based on the student’s family’s income</a:t>
            </a: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r>
              <a:rPr lang="en-GB" sz="2400" dirty="0">
                <a:latin typeface="Arial"/>
                <a:cs typeface="Arial"/>
              </a:rPr>
              <a:t>State run student housing tends not to be of the highest standard.</a:t>
            </a: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r>
              <a:rPr lang="en-GB" sz="2400" dirty="0">
                <a:latin typeface="Arial"/>
                <a:cs typeface="Arial"/>
              </a:rPr>
              <a:t>CROUS also runs student restaurants.</a:t>
            </a: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r>
              <a:rPr lang="en-GB" sz="2400" dirty="0">
                <a:latin typeface="Arial"/>
                <a:cs typeface="Arial"/>
              </a:rPr>
              <a:t>Reductions in transport costs.</a:t>
            </a:r>
          </a:p>
        </p:txBody>
      </p:sp>
    </p:spTree>
    <p:extLst>
      <p:ext uri="{BB962C8B-B14F-4D97-AF65-F5344CB8AC3E}">
        <p14:creationId xmlns:p14="http://schemas.microsoft.com/office/powerpoint/2010/main" val="2571487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z="1000" smtClean="0">
                <a:solidFill>
                  <a:srgbClr val="808080"/>
                </a:solidFill>
                <a:latin typeface="Arial"/>
                <a:cs typeface="Arial"/>
              </a:rPr>
              <a:t>09.06.2015</a:t>
            </a:r>
            <a:endParaRPr lang="en-GB" sz="1000">
              <a:solidFill>
                <a:srgbClr val="808080"/>
              </a:solidFill>
              <a:latin typeface="Arial"/>
              <a:cs typeface="Arial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ED7C-312B-7340-92D8-8A7F77A526CB}" type="slidenum">
              <a:rPr lang="en-GB" sz="1000" smtClean="0">
                <a:solidFill>
                  <a:srgbClr val="808080"/>
                </a:solidFill>
                <a:latin typeface="Arial"/>
                <a:cs typeface="Arial"/>
              </a:rPr>
              <a:t>9</a:t>
            </a:fld>
            <a:endParaRPr lang="en-GB" sz="1000">
              <a:solidFill>
                <a:srgbClr val="808080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97957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Image 13" descr="logo_Blan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96" y="240718"/>
            <a:ext cx="1281554" cy="251285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7298710" y="142212"/>
            <a:ext cx="1581094" cy="259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GB" sz="1000" b="1" smtClean="0">
                <a:solidFill>
                  <a:srgbClr val="FFFFFF"/>
                </a:solidFill>
                <a:latin typeface="Arial"/>
                <a:cs typeface="Arial"/>
              </a:rPr>
              <a:t>STUDYING IN FRANCE</a:t>
            </a:r>
            <a:endParaRPr lang="en-GB" sz="10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12144" y="1664875"/>
            <a:ext cx="7516021" cy="4995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2800" b="1" dirty="0" smtClean="0">
                <a:solidFill>
                  <a:srgbClr val="E6142D"/>
                </a:solidFill>
                <a:latin typeface="Arial"/>
                <a:cs typeface="Arial"/>
              </a:rPr>
              <a:t>SCIENCES PO</a:t>
            </a:r>
          </a:p>
          <a:p>
            <a:pPr>
              <a:lnSpc>
                <a:spcPct val="110000"/>
              </a:lnSpc>
            </a:pPr>
            <a:endParaRPr lang="en-GB" sz="1200" b="1" dirty="0" smtClean="0">
              <a:solidFill>
                <a:srgbClr val="E6142D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r>
              <a:rPr lang="en-GB" sz="2400" dirty="0">
                <a:latin typeface="Arial"/>
                <a:cs typeface="Arial"/>
              </a:rPr>
              <a:t>France’s leading university in the Social Sciences.</a:t>
            </a: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r>
              <a:rPr lang="en-GB" sz="2400" dirty="0">
                <a:latin typeface="Arial"/>
                <a:cs typeface="Arial"/>
              </a:rPr>
              <a:t>13,000 students</a:t>
            </a: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r>
              <a:rPr lang="en-GB" sz="2400" dirty="0">
                <a:latin typeface="Arial"/>
                <a:cs typeface="Arial"/>
              </a:rPr>
              <a:t>46% international students</a:t>
            </a: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r>
              <a:rPr lang="en-GB" sz="2400" dirty="0">
                <a:latin typeface="Arial"/>
                <a:cs typeface="Arial"/>
              </a:rPr>
              <a:t>150 countries represented</a:t>
            </a: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r>
              <a:rPr lang="en-GB" sz="2400" dirty="0">
                <a:latin typeface="Arial"/>
                <a:cs typeface="Arial"/>
              </a:rPr>
              <a:t>34 dual degree programmes</a:t>
            </a: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r>
              <a:rPr lang="en-GB" sz="2400" dirty="0">
                <a:latin typeface="Arial"/>
                <a:cs typeface="Arial"/>
              </a:rPr>
              <a:t>410 partner universities</a:t>
            </a: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r>
              <a:rPr lang="en-GB" sz="2400" dirty="0">
                <a:latin typeface="Arial"/>
                <a:cs typeface="Arial"/>
              </a:rPr>
              <a:t>25 languages taught</a:t>
            </a: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r>
              <a:rPr lang="en-GB" sz="2400" dirty="0">
                <a:latin typeface="Arial"/>
                <a:cs typeface="Arial"/>
              </a:rPr>
              <a:t>7 multicultural campuses</a:t>
            </a: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r>
              <a:rPr lang="en-GB" sz="2400" dirty="0">
                <a:latin typeface="Arial"/>
                <a:cs typeface="Arial"/>
              </a:rPr>
              <a:t>30% of students receive financial support</a:t>
            </a:r>
          </a:p>
          <a:p>
            <a:pPr marL="342900" indent="-342900">
              <a:lnSpc>
                <a:spcPct val="110000"/>
              </a:lnSpc>
              <a:buClr>
                <a:srgbClr val="E6142D"/>
              </a:buClr>
              <a:buFont typeface="Arial"/>
              <a:buChar char="•"/>
            </a:pPr>
            <a:r>
              <a:rPr lang="en-GB" sz="2400" dirty="0">
                <a:latin typeface="Arial"/>
                <a:cs typeface="Arial"/>
              </a:rPr>
              <a:t>55,000 alumni</a:t>
            </a:r>
          </a:p>
        </p:txBody>
      </p:sp>
    </p:spTree>
    <p:extLst>
      <p:ext uri="{BB962C8B-B14F-4D97-AF65-F5344CB8AC3E}">
        <p14:creationId xmlns:p14="http://schemas.microsoft.com/office/powerpoint/2010/main" val="25714875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1646</Words>
  <Application>Microsoft Macintosh PowerPoint</Application>
  <PresentationFormat>On-screen Show (4:3)</PresentationFormat>
  <Paragraphs>163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 Template</dc:creator>
  <cp:lastModifiedBy>Brendan Tighe</cp:lastModifiedBy>
  <cp:revision>33</cp:revision>
  <dcterms:created xsi:type="dcterms:W3CDTF">2015-01-09T14:59:06Z</dcterms:created>
  <dcterms:modified xsi:type="dcterms:W3CDTF">2015-06-09T09:19:50Z</dcterms:modified>
</cp:coreProperties>
</file>